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5.xml" ContentType="application/vnd.openxmlformats-officedocument.presentationml.notesSlide+xml"/>
  <Override PartName="/ppt/tags/tag3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23"/>
  </p:notesMasterIdLst>
  <p:handoutMasterIdLst>
    <p:handoutMasterId r:id="rId124"/>
  </p:handoutMasterIdLst>
  <p:sldIdLst>
    <p:sldId id="601" r:id="rId2"/>
    <p:sldId id="651" r:id="rId3"/>
    <p:sldId id="798" r:id="rId4"/>
    <p:sldId id="800" r:id="rId5"/>
    <p:sldId id="801" r:id="rId6"/>
    <p:sldId id="802" r:id="rId7"/>
    <p:sldId id="803" r:id="rId8"/>
    <p:sldId id="903" r:id="rId9"/>
    <p:sldId id="804" r:id="rId10"/>
    <p:sldId id="923" r:id="rId11"/>
    <p:sldId id="805" r:id="rId12"/>
    <p:sldId id="806" r:id="rId13"/>
    <p:sldId id="807" r:id="rId14"/>
    <p:sldId id="808" r:id="rId15"/>
    <p:sldId id="809" r:id="rId16"/>
    <p:sldId id="810" r:id="rId17"/>
    <p:sldId id="811" r:id="rId18"/>
    <p:sldId id="816" r:id="rId19"/>
    <p:sldId id="817" r:id="rId20"/>
    <p:sldId id="818" r:id="rId21"/>
    <p:sldId id="812" r:id="rId22"/>
    <p:sldId id="814" r:id="rId23"/>
    <p:sldId id="815" r:id="rId24"/>
    <p:sldId id="922" r:id="rId25"/>
    <p:sldId id="906" r:id="rId26"/>
    <p:sldId id="819" r:id="rId27"/>
    <p:sldId id="820" r:id="rId28"/>
    <p:sldId id="821" r:id="rId29"/>
    <p:sldId id="822" r:id="rId30"/>
    <p:sldId id="823" r:id="rId31"/>
    <p:sldId id="824" r:id="rId32"/>
    <p:sldId id="825" r:id="rId33"/>
    <p:sldId id="924" r:id="rId34"/>
    <p:sldId id="925" r:id="rId35"/>
    <p:sldId id="826" r:id="rId36"/>
    <p:sldId id="927" r:id="rId37"/>
    <p:sldId id="828" r:id="rId38"/>
    <p:sldId id="928" r:id="rId39"/>
    <p:sldId id="827" r:id="rId40"/>
    <p:sldId id="829" r:id="rId41"/>
    <p:sldId id="909" r:id="rId42"/>
    <p:sldId id="910" r:id="rId43"/>
    <p:sldId id="911" r:id="rId44"/>
    <p:sldId id="830" r:id="rId45"/>
    <p:sldId id="832" r:id="rId46"/>
    <p:sldId id="834" r:id="rId47"/>
    <p:sldId id="902" r:id="rId48"/>
    <p:sldId id="835" r:id="rId49"/>
    <p:sldId id="837" r:id="rId50"/>
    <p:sldId id="838" r:id="rId51"/>
    <p:sldId id="836" r:id="rId52"/>
    <p:sldId id="839" r:id="rId53"/>
    <p:sldId id="840" r:id="rId54"/>
    <p:sldId id="841" r:id="rId55"/>
    <p:sldId id="842" r:id="rId56"/>
    <p:sldId id="843" r:id="rId57"/>
    <p:sldId id="844" r:id="rId58"/>
    <p:sldId id="845" r:id="rId59"/>
    <p:sldId id="913" r:id="rId60"/>
    <p:sldId id="846" r:id="rId61"/>
    <p:sldId id="847" r:id="rId62"/>
    <p:sldId id="848" r:id="rId63"/>
    <p:sldId id="849" r:id="rId64"/>
    <p:sldId id="850" r:id="rId65"/>
    <p:sldId id="851" r:id="rId66"/>
    <p:sldId id="854" r:id="rId67"/>
    <p:sldId id="916" r:id="rId68"/>
    <p:sldId id="915" r:id="rId69"/>
    <p:sldId id="855" r:id="rId70"/>
    <p:sldId id="856" r:id="rId71"/>
    <p:sldId id="917" r:id="rId72"/>
    <p:sldId id="857" r:id="rId73"/>
    <p:sldId id="858" r:id="rId74"/>
    <p:sldId id="859" r:id="rId75"/>
    <p:sldId id="860" r:id="rId76"/>
    <p:sldId id="869" r:id="rId77"/>
    <p:sldId id="861" r:id="rId78"/>
    <p:sldId id="862" r:id="rId79"/>
    <p:sldId id="863" r:id="rId80"/>
    <p:sldId id="864" r:id="rId81"/>
    <p:sldId id="865" r:id="rId82"/>
    <p:sldId id="866" r:id="rId83"/>
    <p:sldId id="921" r:id="rId84"/>
    <p:sldId id="870" r:id="rId85"/>
    <p:sldId id="871" r:id="rId86"/>
    <p:sldId id="872" r:id="rId87"/>
    <p:sldId id="873" r:id="rId88"/>
    <p:sldId id="852" r:id="rId89"/>
    <p:sldId id="874" r:id="rId90"/>
    <p:sldId id="920" r:id="rId91"/>
    <p:sldId id="875" r:id="rId92"/>
    <p:sldId id="876" r:id="rId93"/>
    <p:sldId id="877" r:id="rId94"/>
    <p:sldId id="878" r:id="rId95"/>
    <p:sldId id="879" r:id="rId96"/>
    <p:sldId id="880" r:id="rId97"/>
    <p:sldId id="881" r:id="rId98"/>
    <p:sldId id="882" r:id="rId99"/>
    <p:sldId id="919" r:id="rId100"/>
    <p:sldId id="883" r:id="rId101"/>
    <p:sldId id="884" r:id="rId102"/>
    <p:sldId id="853" r:id="rId103"/>
    <p:sldId id="885" r:id="rId104"/>
    <p:sldId id="886" r:id="rId105"/>
    <p:sldId id="887" r:id="rId106"/>
    <p:sldId id="888" r:id="rId107"/>
    <p:sldId id="889" r:id="rId108"/>
    <p:sldId id="891" r:id="rId109"/>
    <p:sldId id="890" r:id="rId110"/>
    <p:sldId id="905" r:id="rId111"/>
    <p:sldId id="892" r:id="rId112"/>
    <p:sldId id="894" r:id="rId113"/>
    <p:sldId id="895" r:id="rId114"/>
    <p:sldId id="896" r:id="rId115"/>
    <p:sldId id="897" r:id="rId116"/>
    <p:sldId id="899" r:id="rId117"/>
    <p:sldId id="900" r:id="rId118"/>
    <p:sldId id="901" r:id="rId119"/>
    <p:sldId id="926" r:id="rId120"/>
    <p:sldId id="898" r:id="rId121"/>
    <p:sldId id="415" r:id="rId122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 autoAdjust="0"/>
    <p:restoredTop sz="94660" autoAdjust="0"/>
  </p:normalViewPr>
  <p:slideViewPr>
    <p:cSldViewPr>
      <p:cViewPr varScale="1">
        <p:scale>
          <a:sx n="87" d="100"/>
          <a:sy n="87" d="100"/>
        </p:scale>
        <p:origin x="1176" y="77"/>
      </p:cViewPr>
      <p:guideLst>
        <p:guide pos="30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0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9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0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4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1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2021-02-23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2" r:id="rId5"/>
    <p:sldLayoutId id="2147483703" r:id="rId6"/>
    <p:sldLayoutId id="2147483704" r:id="rId7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2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5.xml"/><Relationship Id="rId7" Type="http://schemas.openxmlformats.org/officeDocument/2006/relationships/image" Target="../media/image80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.jpeg"/><Relationship Id="rId10" Type="http://schemas.openxmlformats.org/officeDocument/2006/relationships/image" Target="../media/image83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00.png"/><Relationship Id="rId5" Type="http://schemas.openxmlformats.org/officeDocument/2006/relationships/image" Target="../media/image91.png"/><Relationship Id="rId4" Type="http://schemas.openxmlformats.org/officeDocument/2006/relationships/image" Target="../media/image7.jpeg"/><Relationship Id="rId9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5" Type="http://schemas.openxmlformats.org/officeDocument/2006/relationships/image" Target="../media/image112.png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7.jpeg"/><Relationship Id="rId7" Type="http://schemas.openxmlformats.org/officeDocument/2006/relationships/image" Target="../media/image12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hacentaury-github/ReactionGUI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tags" Target="../tags/tag14.xml"/><Relationship Id="rId7" Type="http://schemas.openxmlformats.org/officeDocument/2006/relationships/image" Target="../media/image14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48.png"/><Relationship Id="rId4" Type="http://schemas.openxmlformats.org/officeDocument/2006/relationships/tags" Target="../tags/tag15.xml"/><Relationship Id="rId9" Type="http://schemas.openxmlformats.org/officeDocument/2006/relationships/image" Target="../media/image1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2.png"/><Relationship Id="rId7" Type="http://schemas.openxmlformats.org/officeDocument/2006/relationships/image" Target="../media/image16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59.png"/><Relationship Id="rId4" Type="http://schemas.openxmlformats.org/officeDocument/2006/relationships/image" Target="../media/image1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56.png"/><Relationship Id="rId7" Type="http://schemas.openxmlformats.org/officeDocument/2006/relationships/image" Target="../media/image17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57.png"/><Relationship Id="rId9" Type="http://schemas.openxmlformats.org/officeDocument/2006/relationships/image" Target="../media/image1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93.png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92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191.png"/><Relationship Id="rId5" Type="http://schemas.openxmlformats.org/officeDocument/2006/relationships/tags" Target="../tags/tag20.xml"/><Relationship Id="rId10" Type="http://schemas.openxmlformats.org/officeDocument/2006/relationships/image" Target="../media/image190.png"/><Relationship Id="rId4" Type="http://schemas.openxmlformats.org/officeDocument/2006/relationships/tags" Target="../tags/tag19.xml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tags" Target="../tags/tag24.xml"/><Relationship Id="rId7" Type="http://schemas.openxmlformats.org/officeDocument/2006/relationships/image" Target="../media/image7.jpeg"/><Relationship Id="rId12" Type="http://schemas.openxmlformats.org/officeDocument/2006/relationships/image" Target="../media/image190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89.png"/><Relationship Id="rId5" Type="http://schemas.openxmlformats.org/officeDocument/2006/relationships/tags" Target="../tags/tag26.xml"/><Relationship Id="rId10" Type="http://schemas.openxmlformats.org/officeDocument/2006/relationships/image" Target="../media/image191.png"/><Relationship Id="rId4" Type="http://schemas.openxmlformats.org/officeDocument/2006/relationships/tags" Target="../tags/tag25.xml"/><Relationship Id="rId9" Type="http://schemas.openxmlformats.org/officeDocument/2006/relationships/image" Target="../media/image19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5.png"/><Relationship Id="rId3" Type="http://schemas.openxmlformats.org/officeDocument/2006/relationships/tags" Target="../tags/tag29.xml"/><Relationship Id="rId7" Type="http://schemas.openxmlformats.org/officeDocument/2006/relationships/image" Target="../media/image7.jpeg"/><Relationship Id="rId12" Type="http://schemas.openxmlformats.org/officeDocument/2006/relationships/image" Target="../media/image148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47.png"/><Relationship Id="rId5" Type="http://schemas.openxmlformats.org/officeDocument/2006/relationships/tags" Target="../tags/tag31.xml"/><Relationship Id="rId10" Type="http://schemas.openxmlformats.org/officeDocument/2006/relationships/image" Target="../media/image146.png"/><Relationship Id="rId4" Type="http://schemas.openxmlformats.org/officeDocument/2006/relationships/tags" Target="../tags/tag30.xml"/><Relationship Id="rId9" Type="http://schemas.openxmlformats.org/officeDocument/2006/relationships/image" Target="../media/image145.png"/><Relationship Id="rId14" Type="http://schemas.openxmlformats.org/officeDocument/2006/relationships/image" Target="../media/image20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2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3.xml"/><Relationship Id="rId5" Type="http://schemas.openxmlformats.org/officeDocument/2006/relationships/image" Target="../media/image192.png"/><Relationship Id="rId4" Type="http://schemas.openxmlformats.org/officeDocument/2006/relationships/image" Target="../media/image21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560409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_x449727368" descr="EMB000032d0117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527067"/>
            <a:ext cx="2902152" cy="68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Young-Ho </a:t>
            </a:r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Song(</a:t>
            </a:r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RISP, IBS)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Introduction to </a:t>
            </a:r>
            <a:endParaRPr lang="en-US" altLang="ko-KR" sz="3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direct </a:t>
            </a: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nuclear reactions 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2654" y="4653136"/>
            <a:ext cx="353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2021.02.22~26</a:t>
            </a:r>
          </a:p>
          <a:p>
            <a:pPr algn="ctr"/>
            <a:r>
              <a:rPr lang="ko-KR" altLang="en-US" b="1" dirty="0" smtClean="0"/>
              <a:t>라온활용학교 </a:t>
            </a:r>
            <a:r>
              <a:rPr lang="en-US" altLang="ko-KR" b="1" dirty="0" smtClean="0"/>
              <a:t>@ on-line</a:t>
            </a:r>
          </a:p>
          <a:p>
            <a:pPr algn="ctr"/>
            <a:r>
              <a:rPr lang="en-US" altLang="ko-KR" b="1" dirty="0"/>
              <a:t>https://indico.ibs.re.kr/event/403/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197907"/>
            <a:ext cx="71609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principle, nuclear reaction is a many-body problem and </a:t>
            </a:r>
          </a:p>
          <a:p>
            <a:r>
              <a:rPr lang="en-US" altLang="ko-KR" dirty="0" smtClean="0"/>
              <a:t>It is very difficult to solve exactly (even when interactions are known).</a:t>
            </a:r>
          </a:p>
          <a:p>
            <a:endParaRPr lang="en-US" altLang="ko-KR" dirty="0"/>
          </a:p>
          <a:p>
            <a:r>
              <a:rPr lang="en-US" altLang="ko-KR" dirty="0" smtClean="0"/>
              <a:t>Thus, usually the problem is approximated as an easier few-body problem.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 use </a:t>
            </a:r>
            <a:r>
              <a:rPr lang="en-US" altLang="ko-KR" dirty="0" smtClean="0"/>
              <a:t>a simple model of nuclear structure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There are many direct nuclear reaction codes available. </a:t>
            </a:r>
          </a:p>
          <a:p>
            <a:r>
              <a:rPr lang="en-US" altLang="ko-KR" dirty="0" smtClean="0"/>
              <a:t>In this lecture, we focus on Elastic, Inelastic, transfer … reactions</a:t>
            </a:r>
          </a:p>
          <a:p>
            <a:r>
              <a:rPr lang="en-US" altLang="ko-KR" dirty="0" smtClean="0"/>
              <a:t>in simple structure/reaction models</a:t>
            </a:r>
          </a:p>
          <a:p>
            <a:r>
              <a:rPr lang="en-US" altLang="ko-KR" dirty="0" smtClean="0"/>
              <a:t>And explain how to calculate the reaction cross section in practice.</a:t>
            </a:r>
          </a:p>
          <a:p>
            <a:r>
              <a:rPr lang="en-US" altLang="ko-KR" dirty="0" smtClean="0"/>
              <a:t>(Also how to use some nuclear reaction codes)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757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182588" cy="1333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67" y="2492896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72746"/>
            <a:ext cx="1905266" cy="409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012730"/>
            <a:ext cx="1905266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4" y="3508686"/>
            <a:ext cx="5668166" cy="1362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3995772"/>
            <a:ext cx="2566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Treat “r” as a parameter.</a:t>
            </a:r>
          </a:p>
          <a:p>
            <a:r>
              <a:rPr lang="en-US" altLang="ko-KR" dirty="0" smtClean="0"/>
              <a:t>(frozen during reaction.)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941168"/>
            <a:ext cx="606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zero-range approximation, wave function at r=0 is important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1" y="5380717"/>
            <a:ext cx="519185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59655"/>
            <a:ext cx="5191850" cy="65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23" y="1556476"/>
            <a:ext cx="818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Solving this equation is equivalent to solve distorted Wave with adiabatic potential.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" y="2064343"/>
            <a:ext cx="300079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0" y="2631607"/>
            <a:ext cx="4696480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03" y="3792098"/>
            <a:ext cx="4591691" cy="10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3407" y="4021268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(Finite range version.)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78935" y="2737600"/>
            <a:ext cx="1960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Jhonson-Sopper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Zero range </a:t>
            </a:r>
          </a:p>
          <a:p>
            <a:r>
              <a:rPr lang="en-US" altLang="ko-KR" dirty="0" smtClean="0"/>
              <a:t>Adiabatic potential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958651"/>
            <a:ext cx="4315427" cy="8097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7321" y="5040354"/>
            <a:ext cx="348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Compute transfer reaction by using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Adiabatic Wave function.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594928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Adiabatic potential is </a:t>
            </a:r>
            <a:r>
              <a:rPr lang="en-US" altLang="ko-KR" dirty="0" smtClean="0">
                <a:solidFill>
                  <a:srgbClr val="FF0000"/>
                </a:solidFill>
              </a:rPr>
              <a:t>not</a:t>
            </a:r>
            <a:r>
              <a:rPr lang="en-US" altLang="ko-KR" dirty="0" smtClean="0"/>
              <a:t> for elastic scattering.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24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5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96267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Knockout,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Fusion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2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45807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Knockout reaction : combination of break up and transfer</a:t>
            </a:r>
          </a:p>
          <a:p>
            <a:endParaRPr lang="en-US" altLang="ko-KR" dirty="0"/>
          </a:p>
          <a:p>
            <a:r>
              <a:rPr lang="en-US" altLang="ko-KR" dirty="0" smtClean="0"/>
              <a:t> A (B, c) X   ,   B = c + n </a:t>
            </a:r>
          </a:p>
          <a:p>
            <a:endParaRPr lang="en-US" altLang="ko-KR" dirty="0" smtClean="0"/>
          </a:p>
          <a:p>
            <a:r>
              <a:rPr lang="en-US" altLang="ko-KR" dirty="0"/>
              <a:t>Measure momentum distribution of remnant.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Reflect the momentum distribution of nucleon in the projectile.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 In Projectile rest frame, momentum of c = -(momentum of nucleon) )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Contributions 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Elastic Break up , X= n + A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Inelastic Break up , X = n’ + A*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(stripping)  , X = (</a:t>
            </a:r>
            <a:r>
              <a:rPr lang="en-US" altLang="ko-KR" dirty="0" err="1" smtClean="0"/>
              <a:t>n+A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Knockout reaction can be calculated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DWIA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to continuum ( similar to CDCC)</a:t>
            </a:r>
          </a:p>
          <a:p>
            <a:pPr marL="342900" indent="-342900">
              <a:buAutoNum type="arabicParenBoth"/>
            </a:pPr>
            <a:r>
              <a:rPr lang="en-US" altLang="ko-KR" dirty="0" err="1" smtClean="0"/>
              <a:t>Eikonal</a:t>
            </a:r>
            <a:r>
              <a:rPr lang="en-US" altLang="ko-KR" dirty="0" smtClean="0"/>
              <a:t> method (~ WKB approximation)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84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69138"/>
            <a:ext cx="7244598" cy="4992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2500"/>
            <a:ext cx="827838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50912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we can obtain semi-classical S(b), S-matrix </a:t>
            </a:r>
          </a:p>
          <a:p>
            <a:r>
              <a:rPr lang="en-US" altLang="ko-KR" dirty="0" smtClean="0"/>
              <a:t>we can compute  cross section. </a:t>
            </a:r>
          </a:p>
          <a:p>
            <a:endParaRPr lang="en-US" altLang="ko-KR" dirty="0"/>
          </a:p>
          <a:p>
            <a:r>
              <a:rPr lang="en-US" altLang="ko-KR" dirty="0" smtClean="0"/>
              <a:t>S(b) corresponds to the phase modification due to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33077"/>
            <a:ext cx="2972215" cy="657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936780"/>
            <a:ext cx="5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high energy, trajectory will be similar to straight line.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3" y="2051143"/>
            <a:ext cx="2657846" cy="523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47986"/>
            <a:ext cx="7344800" cy="3677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5445224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gives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phase shift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888" y="1556792"/>
            <a:ext cx="430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Though trajectory is fixed, </a:t>
            </a:r>
          </a:p>
          <a:p>
            <a:r>
              <a:rPr lang="en-US" altLang="ko-KR" dirty="0" smtClean="0"/>
              <a:t>Wave function can change it’s phase</a:t>
            </a:r>
          </a:p>
          <a:p>
            <a:r>
              <a:rPr lang="en-US" altLang="ko-KR" dirty="0" smtClean="0"/>
              <a:t>After scattering.</a:t>
            </a:r>
          </a:p>
          <a:p>
            <a:r>
              <a:rPr lang="en-US" altLang="ko-KR" dirty="0" smtClean="0"/>
              <a:t>Phase shift depends on impact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Wave front change, angular distribution.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2638793" cy="59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900314"/>
            <a:ext cx="4010585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59439"/>
            <a:ext cx="7918909" cy="140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8" y="3573016"/>
            <a:ext cx="6315956" cy="1562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98" y="5517232"/>
            <a:ext cx="1971950" cy="504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0696" y="555106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</a:rPr>
              <a:t>Eikonal</a:t>
            </a:r>
            <a:r>
              <a:rPr lang="en-US" altLang="ko-KR" dirty="0" smtClean="0">
                <a:solidFill>
                  <a:srgbClr val="0000FF"/>
                </a:solidFill>
              </a:rPr>
              <a:t> S-matrix.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3806"/>
            <a:ext cx="7455283" cy="4821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936780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 for composite particle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MOMDIS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0775" y="1390740"/>
            <a:ext cx="42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approximation, </a:t>
            </a:r>
          </a:p>
          <a:p>
            <a:r>
              <a:rPr lang="en-US" altLang="ko-KR" dirty="0" smtClean="0"/>
              <a:t>S(b) can be thought as a survival amplitude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0" y="1345524"/>
            <a:ext cx="3729558" cy="514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493887"/>
            <a:ext cx="4489863" cy="7719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5" y="3564747"/>
            <a:ext cx="7039527" cy="6759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515" y="2638725"/>
            <a:ext cx="16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S-matrix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1" y="4437112"/>
            <a:ext cx="3262743" cy="18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869138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 two body reactions.</a:t>
            </a:r>
          </a:p>
          <a:p>
            <a:endParaRPr lang="en-US" altLang="ko-KR" dirty="0"/>
          </a:p>
          <a:p>
            <a:r>
              <a:rPr lang="en-US" altLang="ko-KR" dirty="0" smtClean="0"/>
              <a:t>Theoretical calculations are done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Center of mass frame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Need convert CM&lt;-&gt;LAB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5" y="4389439"/>
            <a:ext cx="3024336" cy="72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343955"/>
            <a:ext cx="2952328" cy="68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" y="5392116"/>
            <a:ext cx="6123203" cy="6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26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4" y="836712"/>
            <a:ext cx="7823646" cy="4977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6093296"/>
            <a:ext cx="293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A. 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46" y="932728"/>
            <a:ext cx="2686425" cy="647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7" y="844967"/>
            <a:ext cx="2553056" cy="657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5616" y="1724160"/>
            <a:ext cx="610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elastic break up (1) final state is continuum wave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(2) both core and valence have to survive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2" y="2514133"/>
            <a:ext cx="4915586" cy="131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592" y="4555682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v-removal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995772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Stripping means removal of valence particle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43369" y="4464438"/>
            <a:ext cx="2017608" cy="638264"/>
            <a:chOff x="5502370" y="4459282"/>
            <a:chExt cx="2017608" cy="638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450" y="4459282"/>
              <a:ext cx="1276528" cy="6382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70" y="4601079"/>
              <a:ext cx="323895" cy="3620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65327" y="45937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020" y="5392511"/>
            <a:ext cx="183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break up</a:t>
            </a:r>
          </a:p>
          <a:p>
            <a:r>
              <a:rPr lang="en-US" altLang="ko-KR" dirty="0" smtClean="0"/>
              <a:t>(v-removal)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13" y="5263390"/>
            <a:ext cx="3829584" cy="7716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44208" y="278092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Diffractive breakup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8264" y="5263390"/>
            <a:ext cx="1415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</a:t>
            </a:r>
          </a:p>
          <a:p>
            <a:r>
              <a:rPr lang="en-US" altLang="ko-KR" dirty="0" smtClean="0"/>
              <a:t>Stripping </a:t>
            </a:r>
          </a:p>
          <a:p>
            <a:r>
              <a:rPr lang="en-US" altLang="ko-KR" dirty="0" smtClean="0"/>
              <a:t>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3899"/>
            <a:ext cx="7859222" cy="16575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" y="2729899"/>
            <a:ext cx="7773485" cy="847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" y="4097897"/>
            <a:ext cx="7611537" cy="828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632" y="357774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no spin dependence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876" y="5301208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are (1) bound state wave function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(2) S-matrix of nucleon-target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(3) S-matrix of core-target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45443"/>
            <a:ext cx="61159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936780"/>
            <a:ext cx="5484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obtain fusion(absorption) cross section by using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Complex optical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Quantum tunneling with real potential.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61" y="2284802"/>
            <a:ext cx="5301597" cy="388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558924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69138"/>
            <a:ext cx="6668127" cy="48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0" y="1161458"/>
            <a:ext cx="7466805" cy="44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19675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 compute fusion cross section</a:t>
            </a:r>
          </a:p>
          <a:p>
            <a:r>
              <a:rPr lang="en-US" altLang="ko-KR" dirty="0" smtClean="0"/>
              <a:t>By solving </a:t>
            </a:r>
            <a:r>
              <a:rPr lang="en-US" altLang="ko-KR" dirty="0" smtClean="0">
                <a:solidFill>
                  <a:srgbClr val="0000FF"/>
                </a:solidFill>
              </a:rPr>
              <a:t>Coupled Channel equation</a:t>
            </a:r>
          </a:p>
          <a:p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Fusion cross section ~ sum of penetration probability in each channels</a:t>
            </a:r>
          </a:p>
          <a:p>
            <a:endParaRPr lang="en-US" altLang="ko-KR" dirty="0"/>
          </a:p>
          <a:p>
            <a:r>
              <a:rPr lang="en-US" altLang="ko-KR" dirty="0" smtClean="0"/>
              <a:t>CCFULL can include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Excited states in Rotor model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Excited states in </a:t>
            </a:r>
            <a:r>
              <a:rPr lang="en-US" altLang="ko-KR" dirty="0" smtClean="0"/>
              <a:t>Vibration </a:t>
            </a:r>
            <a:r>
              <a:rPr lang="en-US" altLang="ko-KR" dirty="0"/>
              <a:t>model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653136"/>
            <a:ext cx="7316282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25747" cy="695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7" y="1916832"/>
            <a:ext cx="5468113" cy="109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168458"/>
            <a:ext cx="5953956" cy="11431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797152"/>
            <a:ext cx="2476846" cy="5620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5520844"/>
            <a:ext cx="400105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020" y="3984503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Fig. 3.1)</a:t>
            </a:r>
            <a:endParaRPr lang="ko-KR" alt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73112"/>
            <a:ext cx="4032448" cy="27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858811" y="2460457"/>
            <a:ext cx="3109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+ scattered wave</a:t>
            </a:r>
          </a:p>
          <a:p>
            <a:endParaRPr lang="en-US" altLang="ko-KR" dirty="0"/>
          </a:p>
          <a:p>
            <a:r>
              <a:rPr lang="en-US" altLang="ko-KR" dirty="0" smtClean="0"/>
              <a:t>f : Scattering amplitude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f=0 , if there is no potential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01" y="1691675"/>
            <a:ext cx="4152503" cy="85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843886" y="990716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interaction have finite range,</a:t>
            </a:r>
          </a:p>
          <a:p>
            <a:r>
              <a:rPr lang="en-US" altLang="ko-KR" dirty="0" smtClean="0"/>
              <a:t>Asymptotic boundary condition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3072" y="4460674"/>
            <a:ext cx="520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Then incident flux and scattered flux at large distance </a:t>
            </a:r>
            <a:endParaRPr lang="ko-KR" altLang="en-US" dirty="0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027967"/>
            <a:ext cx="3312367" cy="8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432" y="4977820"/>
            <a:ext cx="2476954" cy="78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7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4" y="823761"/>
            <a:ext cx="4986176" cy="5550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992" y="54452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</a:t>
            </a:r>
          </a:p>
          <a:p>
            <a:r>
              <a:rPr lang="en-US" altLang="ko-KR" dirty="0" smtClean="0"/>
              <a:t>Is  interactive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555"/>
            <a:ext cx="9144000" cy="5282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3224987" y="3000487"/>
            <a:ext cx="2787173" cy="717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84180"/>
            <a:r>
              <a:rPr lang="en-US" altLang="ko-KR" sz="4062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Thank you</a:t>
            </a:r>
            <a:endParaRPr lang="ko-KR" altLang="en-US" sz="4062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50631" y="3397469"/>
            <a:ext cx="1888830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605176" y="3399892"/>
            <a:ext cx="1888830" cy="0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0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1" y="3347612"/>
            <a:ext cx="7164288" cy="8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3860" y="2848969"/>
            <a:ext cx="449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for the scattering into solid angle </a:t>
            </a:r>
            <a:endParaRPr lang="ko-KR" altLang="en-US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40" y="4502928"/>
            <a:ext cx="3240359" cy="147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187624" y="5589240"/>
            <a:ext cx="244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Differential Cross section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0521" y="915032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(Number of particles detected in solid angle)</a:t>
            </a:r>
          </a:p>
          <a:p>
            <a:r>
              <a:rPr lang="en-US" altLang="ko-KR" dirty="0" smtClean="0"/>
              <a:t>= (Number of incident particles)*(effective area)/(incident area)</a:t>
            </a:r>
          </a:p>
          <a:p>
            <a:r>
              <a:rPr lang="en-US" altLang="ko-KR" dirty="0"/>
              <a:t>=</a:t>
            </a:r>
            <a:r>
              <a:rPr lang="en-US" altLang="ko-KR" dirty="0" smtClean="0"/>
              <a:t> </a:t>
            </a:r>
            <a:r>
              <a:rPr lang="en-US" altLang="ko-KR" dirty="0"/>
              <a:t>(Number of incident particles</a:t>
            </a:r>
            <a:r>
              <a:rPr lang="en-US" altLang="ko-KR" dirty="0" smtClean="0"/>
              <a:t>)/(incident area)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*</a:t>
            </a:r>
            <a:r>
              <a:rPr lang="en-US" altLang="ko-KR" dirty="0" smtClean="0">
                <a:solidFill>
                  <a:srgbClr val="FF0000"/>
                </a:solidFill>
              </a:rPr>
              <a:t>(effective area per target)</a:t>
            </a:r>
            <a:r>
              <a:rPr lang="en-US" altLang="ko-KR" dirty="0" smtClean="0"/>
              <a:t>*(number of target in area)</a:t>
            </a:r>
          </a:p>
          <a:p>
            <a:endParaRPr lang="en-US" altLang="ko-KR" dirty="0"/>
          </a:p>
          <a:p>
            <a:r>
              <a:rPr lang="en-US" altLang="ko-KR" dirty="0" smtClean="0"/>
              <a:t>Cross section does not depends on the experimental condition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5" y="1340768"/>
            <a:ext cx="8280920" cy="27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941168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80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Sommerfeld</a:t>
            </a:r>
            <a:r>
              <a:rPr lang="en-US" altLang="ko-KR" dirty="0" smtClean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wave function</a:t>
            </a:r>
          </a:p>
          <a:p>
            <a:r>
              <a:rPr lang="en-US" altLang="ko-KR" dirty="0" smtClean="0"/>
              <a:t>Spherical Bessel (Neumann) function </a:t>
            </a:r>
          </a:p>
          <a:p>
            <a:r>
              <a:rPr lang="en-US" altLang="ko-KR" dirty="0" smtClean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41" y="4166290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098357" y="504004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86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318522"/>
            <a:ext cx="6840760" cy="3309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0"/>
            <a:ext cx="6770904" cy="7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030431" cy="162900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4710"/>
            <a:ext cx="3000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646" y="3604710"/>
            <a:ext cx="426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S-matrix, phase-shift</a:t>
            </a:r>
          </a:p>
          <a:p>
            <a:endParaRPr lang="en-US" altLang="ko-KR" dirty="0"/>
          </a:p>
          <a:p>
            <a:r>
              <a:rPr lang="en-US" altLang="ko-KR" dirty="0" smtClean="0"/>
              <a:t>Nuclear S-matrix is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 smtClean="0"/>
              <a:t>the same as the phase shift without Coulomb interaction.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Coulomb phase shifts are included in the </a:t>
            </a:r>
          </a:p>
          <a:p>
            <a:r>
              <a:rPr lang="en-US" altLang="ko-KR" dirty="0" smtClean="0"/>
              <a:t>Coulomb wave functions.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5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4901"/>
            <a:ext cx="5760640" cy="1896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306335"/>
            <a:ext cx="5820587" cy="790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221088"/>
            <a:ext cx="7264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Full phase shift= (Coulomb phase shift)+ (Nuclear phase shift)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Coulomb scattering, one have to use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(fully summed) Coulomb scattering amplitude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nuclear scattering amplitude, partial wave expansion is usually good.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(truncate L &lt;- short range of nuclear interaction)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Interference between Coulomb and nuclear scattering amplitude.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601" y="5967061"/>
            <a:ext cx="3245974" cy="7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2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6780"/>
            <a:ext cx="3744416" cy="4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00125"/>
            <a:ext cx="6264696" cy="1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2685103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(total cross section</a:t>
            </a:r>
            <a:r>
              <a:rPr lang="en-US" altLang="ko-KR" dirty="0" smtClean="0"/>
              <a:t>) = (</a:t>
            </a:r>
            <a:r>
              <a:rPr lang="en-US" altLang="ko-KR" dirty="0"/>
              <a:t>elastic cross section</a:t>
            </a:r>
            <a:r>
              <a:rPr lang="en-US" altLang="ko-KR" dirty="0" smtClean="0"/>
              <a:t>) + (</a:t>
            </a:r>
            <a:r>
              <a:rPr lang="en-US" altLang="ko-KR" dirty="0"/>
              <a:t>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</a:t>
            </a:r>
            <a:r>
              <a:rPr lang="en-US" altLang="ko-KR" dirty="0" smtClean="0"/>
              <a:t>from elastic channel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~ (absorption 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8436" y="4019551"/>
            <a:ext cx="712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cross section = ratio between (incident flux) and (disappeared flux)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50246"/>
            <a:ext cx="4248472" cy="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35896" y="5651683"/>
            <a:ext cx="45570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For strong absorption: s=0 for L&lt;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s=1 for L&gt; 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 </a:t>
            </a:r>
          </a:p>
          <a:p>
            <a:r>
              <a:rPr lang="en-US" altLang="ko-KR" sz="1400" dirty="0" smtClean="0"/>
              <a:t>                                        </a:t>
            </a:r>
            <a:r>
              <a:rPr lang="en-US" altLang="ko-KR" sz="1400" dirty="0" err="1" smtClean="0"/>
              <a:t>R_max</a:t>
            </a:r>
            <a:r>
              <a:rPr lang="en-US" altLang="ko-KR" sz="1400" dirty="0" smtClean="0"/>
              <a:t> ~ </a:t>
            </a:r>
            <a:r>
              <a:rPr lang="en-US" altLang="ko-KR" sz="1400" dirty="0" err="1" smtClean="0"/>
              <a:t>L_max</a:t>
            </a:r>
            <a:r>
              <a:rPr lang="en-US" altLang="ko-KR" sz="1400" dirty="0" smtClean="0"/>
              <a:t>/k   </a:t>
            </a:r>
          </a:p>
          <a:p>
            <a:r>
              <a:rPr lang="en-US" altLang="ko-KR" sz="1400" dirty="0" smtClean="0"/>
              <a:t>                                        sigma~ pi*Lmax^2/k^2 ~ pi *R^2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605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497314" y="729548"/>
            <a:ext cx="236314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b="1" dirty="0"/>
              <a:t>사업 개요 및 내용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4306" y="645609"/>
            <a:ext cx="617478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23" b="1" dirty="0">
                <a:solidFill>
                  <a:srgbClr val="002060"/>
                </a:solidFill>
              </a:rPr>
              <a:t>01</a:t>
            </a:r>
            <a:endParaRPr lang="ko-KR" altLang="en-US" sz="3323" b="1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2742" y="725903"/>
            <a:ext cx="195117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15" b="1">
                <a:solidFill>
                  <a:srgbClr val="002060"/>
                </a:solidFill>
              </a:rPr>
              <a:t>사업 일반현황</a:t>
            </a:r>
            <a:endParaRPr lang="ko-KR" altLang="en-US" sz="2215" b="1" dirty="0">
              <a:solidFill>
                <a:srgbClr val="00206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7818" y="545122"/>
            <a:ext cx="7911651" cy="669165"/>
            <a:chOff x="680136" y="304798"/>
            <a:chExt cx="8570955" cy="7249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9129" r="7295" b="84985"/>
            <a:stretch/>
          </p:blipFill>
          <p:spPr>
            <a:xfrm>
              <a:off x="680136" y="304798"/>
              <a:ext cx="8570955" cy="7249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96782" y="461319"/>
              <a:ext cx="1400036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b="1" dirty="0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1662" b="1" dirty="0">
                  <a:solidFill>
                    <a:schemeClr val="bg1"/>
                  </a:solidFill>
                  <a:latin typeface="+mn-ea"/>
                </a:rPr>
                <a:t>일반현황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08947" y="477796"/>
              <a:ext cx="1921012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62" b="1"/>
                <a:t>사업개요 및 내용</a:t>
              </a: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628635" y="2376275"/>
            <a:ext cx="7836675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8634" y="1800454"/>
            <a:ext cx="2613216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r>
              <a:rPr lang="ko-KR" altLang="en-US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5576" y="2420888"/>
            <a:ext cx="7718243" cy="418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1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Introduction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DWBA and Coupled Channel method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Elastic, Inelastic, Transfer</a:t>
            </a:r>
            <a:endParaRPr lang="en-US" altLang="ko-KR" sz="738" b="1" dirty="0" smtClean="0">
              <a:solidFill>
                <a:srgbClr val="0000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4.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Break up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CDCC, ADWA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Knock out,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Fusion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Summary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1176" y="438402"/>
            <a:ext cx="8069520" cy="996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7360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27928"/>
            <a:ext cx="5791998" cy="42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54" y="3459017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interpret</a:t>
            </a:r>
          </a:p>
          <a:p>
            <a:r>
              <a:rPr lang="en-US" altLang="ko-KR" dirty="0" smtClean="0"/>
              <a:t>S-matrix as a</a:t>
            </a:r>
          </a:p>
          <a:p>
            <a:r>
              <a:rPr lang="en-US" altLang="ko-KR" dirty="0" smtClean="0"/>
              <a:t>Reflection coefficient.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5160739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Reflection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588" y="5530071"/>
            <a:ext cx="378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absorption/transmission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588" y="6073562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J.Tostevin’s</a:t>
            </a:r>
            <a:r>
              <a:rPr lang="en-US" altLang="ko-KR" dirty="0" smtClean="0"/>
              <a:t> slide)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10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get S-matrix, phase shift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Solve Schrodinger equation with interaction for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Extract S-matrix, phase shift from the asymptotic form of the solution.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7" y="2053228"/>
            <a:ext cx="3671800" cy="7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7" y="2105391"/>
            <a:ext cx="4359020" cy="6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2978252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Numerical Solution of Schrodinger equation (</a:t>
            </a:r>
            <a:r>
              <a:rPr lang="en-US" altLang="ko-KR" dirty="0" err="1" smtClean="0"/>
              <a:t>Runge-Kutta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Numerov</a:t>
            </a:r>
            <a:r>
              <a:rPr lang="en-US" altLang="ko-KR" dirty="0" smtClean="0"/>
              <a:t>…)</a:t>
            </a:r>
          </a:p>
          <a:p>
            <a:r>
              <a:rPr lang="en-US" altLang="ko-KR" dirty="0" smtClean="0"/>
              <a:t>With boundary condition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0" y="3777074"/>
            <a:ext cx="3009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92" y="3800828"/>
            <a:ext cx="2247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358190"/>
            <a:ext cx="6806153" cy="6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1" y="5336955"/>
            <a:ext cx="2952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82" y="5091578"/>
            <a:ext cx="3231741" cy="14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81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1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63968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DWBA and Coupled Channel method</a:t>
            </a:r>
          </a:p>
        </p:txBody>
      </p:sp>
    </p:spTree>
    <p:extLst>
      <p:ext uri="{BB962C8B-B14F-4D97-AF65-F5344CB8AC3E}">
        <p14:creationId xmlns:p14="http://schemas.microsoft.com/office/powerpoint/2010/main" val="22187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2204864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For example, for the same partition , d + 12C</a:t>
            </a:r>
          </a:p>
          <a:p>
            <a:r>
              <a:rPr lang="en-US" altLang="ko-KR" dirty="0" smtClean="0"/>
              <a:t> (1) d(1+)     + 12C(0+;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(2) d(1+)     + 12C(2+; Ex = 4.44 MeV)</a:t>
            </a:r>
          </a:p>
          <a:p>
            <a:r>
              <a:rPr lang="en-US" altLang="ko-KR" dirty="0" smtClean="0"/>
              <a:t> (3) p(1/2+) + 13C(1/2-;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(4) p(1/2+) + 13C(1/2+;Ex=3.09 MeV)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(5) n+ p + 12C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(6) …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Also, one may use “channels” after partial wave expansion (L ,J).  </a:t>
            </a:r>
          </a:p>
        </p:txBody>
      </p:sp>
    </p:spTree>
    <p:extLst>
      <p:ext uri="{BB962C8B-B14F-4D97-AF65-F5344CB8AC3E}">
        <p14:creationId xmlns:p14="http://schemas.microsoft.com/office/powerpoint/2010/main" val="110206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8" y="3176087"/>
            <a:ext cx="6552728" cy="132118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44" y="220486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877272"/>
            <a:ext cx="602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the same way, S-matrix becomes a matrix in channel space.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8" y="4457849"/>
            <a:ext cx="5832648" cy="1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8030696" cy="1581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96952"/>
            <a:ext cx="6754168" cy="924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365104"/>
            <a:ext cx="50421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can compute the full scattering wave function,</a:t>
            </a:r>
          </a:p>
          <a:p>
            <a:r>
              <a:rPr lang="en-US" altLang="ko-KR" dirty="0" smtClean="0"/>
              <a:t>Which include all possible channels,</a:t>
            </a:r>
          </a:p>
          <a:p>
            <a:r>
              <a:rPr lang="en-US" altLang="ko-KR" dirty="0" smtClean="0"/>
              <a:t>We can obtain the reaction cross section.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844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921507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Simplification of many-body wave function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sum of channel wave functions </a:t>
            </a:r>
          </a:p>
          <a:p>
            <a:r>
              <a:rPr lang="en-US" altLang="ko-KR" dirty="0" smtClean="0"/>
              <a:t>    (bound state wave functions of projectile and target)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and (wave function for relative motion)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Relative wave function determine the flux  </a:t>
            </a:r>
            <a:r>
              <a:rPr lang="en-US" altLang="ko-KR" dirty="0" smtClean="0">
                <a:sym typeface="Wingdings" panose="05000000000000000000" pitchFamily="2" charset="2"/>
              </a:rPr>
              <a:t> cross section 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82212"/>
            <a:ext cx="4294803" cy="59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3419872" y="4545935"/>
            <a:ext cx="504056" cy="44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59632" y="4185895"/>
            <a:ext cx="1944216" cy="1440160"/>
            <a:chOff x="1691680" y="4941168"/>
            <a:chExt cx="1944216" cy="144016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871700" y="5121188"/>
              <a:ext cx="1428933" cy="9361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1691680" y="4941168"/>
              <a:ext cx="360040" cy="3600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2965370" y="5733256"/>
              <a:ext cx="670526" cy="648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pic>
          <p:nvPicPr>
            <p:cNvPr id="19" name="그림 1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816" y="5661248"/>
              <a:ext cx="668952" cy="251429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139952" y="3969871"/>
            <a:ext cx="1733592" cy="1763385"/>
            <a:chOff x="6092029" y="4632244"/>
            <a:chExt cx="1733592" cy="1763385"/>
          </a:xfrm>
        </p:grpSpPr>
        <p:cxnSp>
          <p:nvCxnSpPr>
            <p:cNvPr id="23" name="직선 연결선 22"/>
            <p:cNvCxnSpPr/>
            <p:nvPr/>
          </p:nvCxnSpPr>
          <p:spPr>
            <a:xfrm flipH="1">
              <a:off x="6427292" y="4812264"/>
              <a:ext cx="1205048" cy="1259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7452320" y="4632244"/>
              <a:ext cx="360040" cy="36004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092029" y="5747557"/>
              <a:ext cx="670526" cy="6480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pic>
          <p:nvPicPr>
            <p:cNvPr id="26" name="그림 2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5471161"/>
              <a:ext cx="661333" cy="262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018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7884368" cy="21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434897"/>
            <a:ext cx="8424936" cy="8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4797152"/>
            <a:ext cx="8604448" cy="8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20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0728"/>
            <a:ext cx="8382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441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844824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S-matrix (for reaction)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" y="3436779"/>
            <a:ext cx="4104456" cy="86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216" y="3067447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(for reactions)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352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65104"/>
            <a:ext cx="4124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25" y="4449227"/>
            <a:ext cx="4293471" cy="128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4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65779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 we need is to obtain wave function</a:t>
            </a:r>
          </a:p>
          <a:p>
            <a:r>
              <a:rPr lang="en-US" altLang="ko-KR" dirty="0" smtClean="0"/>
              <a:t>(or scattering amplitude) for each channels. </a:t>
            </a:r>
          </a:p>
          <a:p>
            <a:r>
              <a:rPr lang="en-US" altLang="ko-KR" dirty="0" smtClean="0"/>
              <a:t>How to get it?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0" y="1318493"/>
            <a:ext cx="64960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3750" y="958453"/>
            <a:ext cx="406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Unpolarized</a:t>
            </a:r>
            <a:r>
              <a:rPr lang="en-US" altLang="ko-KR" dirty="0" smtClean="0"/>
              <a:t> (spin averaged) cross section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17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0457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06227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87169"/>
            <a:ext cx="54578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80188"/>
            <a:ext cx="36099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79" y="4714625"/>
            <a:ext cx="44577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544" y="1702549"/>
            <a:ext cx="484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Suppose we separate full many-body Hamiltonian </a:t>
            </a:r>
          </a:p>
          <a:p>
            <a:r>
              <a:rPr lang="en-US" altLang="ko-KR" dirty="0" smtClean="0"/>
              <a:t>Into (projectile)+(target)+(relative)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94979" y="3789040"/>
            <a:ext cx="3597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the separation of</a:t>
            </a:r>
          </a:p>
          <a:p>
            <a:r>
              <a:rPr lang="en-US" altLang="ko-KR" dirty="0" smtClean="0"/>
              <a:t>Full Hamiltonian into </a:t>
            </a:r>
          </a:p>
          <a:p>
            <a:r>
              <a:rPr lang="en-US" altLang="ko-KR" dirty="0" smtClean="0"/>
              <a:t>Projectile and target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Depends on Channel choice.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4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7382"/>
            <a:ext cx="6057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1746" y="183947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Expand for each channels</a:t>
            </a:r>
            <a:endParaRPr lang="ko-KR" altLang="en-US" dirty="0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" y="3933385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64088" y="4082094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Coupled channel equation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50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1" y="2289820"/>
            <a:ext cx="8134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18448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 hand side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068960"/>
            <a:ext cx="532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</a:t>
            </a:r>
            <a:r>
              <a:rPr lang="en-US" altLang="ko-KR" dirty="0" smtClean="0"/>
              <a:t> : channel energy</a:t>
            </a:r>
            <a:r>
              <a:rPr lang="en-US" altLang="ko-KR" dirty="0" smtClean="0">
                <a:sym typeface="Wingdings" panose="05000000000000000000" pitchFamily="2" charset="2"/>
              </a:rPr>
              <a:t> kinetic energy in partition/channel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1" y="4774654"/>
            <a:ext cx="55149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44146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Right hand side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7" y="3920801"/>
            <a:ext cx="3687619" cy="248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27639" y="3851756"/>
            <a:ext cx="379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Separation of Hamiltonian is not unique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42" y="4941168"/>
            <a:ext cx="2029714" cy="2620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96" y="5757669"/>
            <a:ext cx="2142476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1753038"/>
            <a:ext cx="402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Introduce auxiliary potential in post form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91870"/>
            <a:ext cx="6735115" cy="657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204864"/>
            <a:ext cx="5820587" cy="16385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45" y="4429828"/>
            <a:ext cx="971686" cy="295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843393"/>
            <a:ext cx="5268060" cy="2572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4725144"/>
            <a:ext cx="3208590" cy="13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4" y="759655"/>
            <a:ext cx="5268060" cy="2572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315012"/>
            <a:ext cx="6192114" cy="1095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975" y="3645024"/>
            <a:ext cx="6272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 = integral of bound state wave function and interaction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over internal coordinates 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5862" y="5661248"/>
            <a:ext cx="456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Simplification when coupling is weak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51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86913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65126"/>
            <a:ext cx="5095619" cy="6354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41" y="2342133"/>
            <a:ext cx="5025260" cy="67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21706"/>
            <a:ext cx="7681934" cy="18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8" y="4824129"/>
            <a:ext cx="3248400" cy="68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579646" y="4850673"/>
            <a:ext cx="372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operator acts as Moeller operator</a:t>
            </a:r>
          </a:p>
          <a:p>
            <a:r>
              <a:rPr lang="en-US" altLang="ko-KR" dirty="0" smtClean="0"/>
              <a:t>When acting on free |k1&gt; state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31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936780"/>
            <a:ext cx="6906589" cy="16956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780161"/>
            <a:ext cx="5039428" cy="7811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259" y="3557447"/>
            <a:ext cx="4001058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0072" y="4014006"/>
            <a:ext cx="211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(LS equation for w.f.)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382" y="4338606"/>
            <a:ext cx="3515216" cy="7716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216" y="5160624"/>
            <a:ext cx="5344985" cy="145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0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86913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65126"/>
            <a:ext cx="5095619" cy="635429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01" y="2299928"/>
            <a:ext cx="5129969" cy="172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9626" y="4900677"/>
            <a:ext cx="546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Ignoring V_{01}, assume small V_{10} coupling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DWBA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701484" cy="826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759" y="4108099"/>
            <a:ext cx="5039428" cy="57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5348810"/>
            <a:ext cx="3997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</a:p>
          <a:p>
            <a:r>
              <a:rPr lang="en-US" altLang="ko-KR" dirty="0"/>
              <a:t>&lt; chi</a:t>
            </a:r>
            <a:r>
              <a:rPr lang="en-US" altLang="ko-KR" dirty="0" smtClean="0"/>
              <a:t>^{(-)}| In DWBA !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056" y="6082179"/>
            <a:ext cx="2972215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1" y="994507"/>
            <a:ext cx="3286584" cy="12860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965928"/>
            <a:ext cx="3315163" cy="13146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872" y="2667734"/>
            <a:ext cx="2162477" cy="6192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3717032"/>
            <a:ext cx="3728636" cy="6156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1888" y="3717031"/>
            <a:ext cx="3721044" cy="5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5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2" y="1390139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626" y="3645024"/>
            <a:ext cx="7066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DWBA, one does not need to solve coupled equation.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Solve distorted waves separately.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Calculate DWBA amplitude by integral </a:t>
            </a:r>
          </a:p>
          <a:p>
            <a:r>
              <a:rPr lang="en-US" altLang="ko-KR" dirty="0" smtClean="0"/>
              <a:t>        with distorted waves and coupling potential (and bound state waves)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over internal coordinates.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Now remaining problem is </a:t>
            </a:r>
          </a:p>
          <a:p>
            <a:r>
              <a:rPr lang="en-US" altLang="ko-KR" dirty="0" smtClean="0"/>
              <a:t>(0) What is the distorting potential?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coupling potential 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bound state wave function?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62" y="2532318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855269" y="1515301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624630" y="1611243"/>
            <a:ext cx="137345" cy="29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9254" y="190144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642" y="1922211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631728" y="1501307"/>
            <a:ext cx="116707" cy="40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725" y="1901441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24945" y="1485823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2850" y="1879072"/>
            <a:ext cx="76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6063" y="711572"/>
            <a:ext cx="257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B(A, </a:t>
            </a:r>
            <a:r>
              <a:rPr lang="en-US" altLang="ko-KR" sz="5400" b="1" dirty="0" smtClean="0">
                <a:sym typeface="Wingdings" panose="05000000000000000000" pitchFamily="2" charset="2"/>
              </a:rPr>
              <a:t>C)D</a:t>
            </a:r>
            <a:endParaRPr lang="ko-KR" altLang="en-US" sz="5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52120" y="3429000"/>
            <a:ext cx="18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Q-value: </a:t>
            </a:r>
            <a:endParaRPr lang="ko-KR" altLang="en-US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4" y="3798332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74561" y="4371036"/>
            <a:ext cx="37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(Released energy)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9704" y="3429000"/>
            <a:ext cx="4752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Conservation laws in nuclear reaction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Baryon Number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Charge 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Energy and linear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Total angular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Parity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(approximate) Isospin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79" y="5027677"/>
            <a:ext cx="2295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99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46656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Elastic, Inelastic, transfer reaction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6780"/>
            <a:ext cx="6670327" cy="413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268437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 energy dependence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Common to use ratio to Rutherford cross section</a:t>
            </a:r>
          </a:p>
        </p:txBody>
      </p:sp>
    </p:spTree>
    <p:extLst>
      <p:ext uri="{BB962C8B-B14F-4D97-AF65-F5344CB8AC3E}">
        <p14:creationId xmlns:p14="http://schemas.microsoft.com/office/powerpoint/2010/main" val="360543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96752"/>
            <a:ext cx="2880320" cy="23103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646" y="1253023"/>
            <a:ext cx="3696216" cy="230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036486" y="4054053"/>
            <a:ext cx="343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interaction </a:t>
            </a:r>
          </a:p>
          <a:p>
            <a:r>
              <a:rPr lang="en-US" altLang="ko-KR" dirty="0" smtClean="0"/>
              <a:t>~  strong, attractive, short ranged.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Coulomb barrier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20" y="3861048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2736"/>
            <a:ext cx="2724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75073"/>
            <a:ext cx="3914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63188" y="1091907"/>
            <a:ext cx="19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Projection operator</a:t>
            </a:r>
            <a:endParaRPr lang="ko-KR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00411"/>
            <a:ext cx="4000494" cy="3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14" y="2132856"/>
            <a:ext cx="4933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06527"/>
            <a:ext cx="48387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55576" y="3140968"/>
            <a:ext cx="211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Effective Hamiltonian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83176" y="2924944"/>
            <a:ext cx="32887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Acts only on P(model space)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Complex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Energy Dependent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Negative imaginary potential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</a:t>
            </a:r>
            <a:r>
              <a:rPr lang="en-US" altLang="ko-KR" dirty="0" smtClean="0"/>
              <a:t> loss of a probability flux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from model space</a:t>
            </a:r>
          </a:p>
          <a:p>
            <a:r>
              <a:rPr lang="en-US" altLang="ko-KR" dirty="0" smtClean="0"/>
              <a:t>5. non-local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83568" y="4942909"/>
            <a:ext cx="5446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Theoretically we may compute effective Hamiltonian. </a:t>
            </a:r>
          </a:p>
          <a:p>
            <a:r>
              <a:rPr lang="en-US" altLang="ko-KR" dirty="0" smtClean="0"/>
              <a:t>In practice, effective potential are fitted to experiments.  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11560" y="5651956"/>
            <a:ext cx="796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Optical potential in elastic channel simulates the neglected model space contributions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50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868" y="2276872"/>
            <a:ext cx="50274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Only for Elastic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Coulomb    </a:t>
            </a:r>
            <a:r>
              <a:rPr lang="en-US" altLang="ko-KR" dirty="0" smtClean="0"/>
              <a:t>+ Complex nuclear interaction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 complex phase shift, |s|&lt;1.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 absorption  (disappearance in elastic channel)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20" y="3501008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271" y="2204864"/>
            <a:ext cx="6939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Typically</a:t>
            </a:r>
            <a:r>
              <a:rPr lang="en-US" altLang="ko-KR" dirty="0">
                <a:sym typeface="Wingdings" panose="05000000000000000000" pitchFamily="2" charset="2"/>
              </a:rPr>
              <a:t>, Woods-Saxon </a:t>
            </a:r>
            <a:r>
              <a:rPr lang="en-US" altLang="ko-KR" dirty="0" smtClean="0">
                <a:sym typeface="Wingdings" panose="05000000000000000000" pitchFamily="2" charset="2"/>
              </a:rPr>
              <a:t>form  : Depth, Radius, diffuseness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Surface (derivative)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Spin-orbit interaction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0" y="3497448"/>
            <a:ext cx="4833813" cy="112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11" y="3621603"/>
            <a:ext cx="1943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4618933"/>
            <a:ext cx="28479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150" y="4247272"/>
            <a:ext cx="20288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5517232"/>
            <a:ext cx="4477154" cy="121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4961784"/>
            <a:ext cx="294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Definition of (reduced) radius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877416"/>
            <a:ext cx="8153400" cy="44958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github.com/alphacentaury-github/ReactionGUI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4" y="1412776"/>
            <a:ext cx="6812687" cy="373771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2562200"/>
            <a:ext cx="216024" cy="288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1334" y="5304679"/>
            <a:ext cx="517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Written by Y.-</a:t>
            </a:r>
            <a:r>
              <a:rPr lang="en-US" altLang="ko-KR" dirty="0" err="1" smtClean="0"/>
              <a:t>H.Song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I.J.Shin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Combine GUI + FRESCO + other reaction codes</a:t>
            </a:r>
          </a:p>
          <a:p>
            <a:r>
              <a:rPr lang="en-US" altLang="ko-KR" dirty="0" smtClean="0"/>
              <a:t>Require python 3.x and several packages.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64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72248"/>
            <a:ext cx="3600400" cy="12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4048" y="1001761"/>
            <a:ext cx="257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Written by I. J. Thompson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98679" y="1583768"/>
            <a:ext cx="32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Very Powerful, Modern ,</a:t>
            </a:r>
          </a:p>
          <a:p>
            <a:r>
              <a:rPr lang="en-US" altLang="ko-KR" dirty="0" smtClean="0"/>
              <a:t> General purpose Reaction code.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27" y="2596188"/>
            <a:ext cx="8063963" cy="6721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3396175"/>
            <a:ext cx="523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(many useful nuclear data, optical potentials, codes…)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18484" y="4091307"/>
            <a:ext cx="219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(For Fusion reaction)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27" y="3933056"/>
            <a:ext cx="4150631" cy="7212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040" y="5035707"/>
            <a:ext cx="3034368" cy="17173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64088" y="5373216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(Knockout reaction)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65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5784729" cy="5630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1105756"/>
            <a:ext cx="27476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File:</a:t>
            </a:r>
          </a:p>
          <a:p>
            <a:r>
              <a:rPr lang="en-US" altLang="ko-KR" dirty="0" smtClean="0"/>
              <a:t>Save/Load </a:t>
            </a:r>
          </a:p>
          <a:p>
            <a:r>
              <a:rPr lang="en-US" altLang="ko-KR" dirty="0" smtClean="0"/>
              <a:t>Input parameter values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Three tabs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Partition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Structure Model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Potentials/compute/plot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05756"/>
            <a:ext cx="1152128" cy="24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89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왼쪽 화살표 설명선 7"/>
          <p:cNvSpPr/>
          <p:nvPr/>
        </p:nvSpPr>
        <p:spPr>
          <a:xfrm>
            <a:off x="6503205" y="1475343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9" name="왼쪽 화살표 설명선 8"/>
          <p:cNvSpPr/>
          <p:nvPr/>
        </p:nvSpPr>
        <p:spPr>
          <a:xfrm>
            <a:off x="6618877" y="2125221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  <a:endParaRPr lang="ko-KR" altLang="en-US" dirty="0"/>
          </a:p>
        </p:txBody>
      </p:sp>
      <p:sp>
        <p:nvSpPr>
          <p:cNvPr id="10" name="왼쪽 화살표 설명선 9"/>
          <p:cNvSpPr/>
          <p:nvPr/>
        </p:nvSpPr>
        <p:spPr>
          <a:xfrm>
            <a:off x="6618876" y="2811856"/>
            <a:ext cx="1769545" cy="100994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Incident Energy/</a:t>
            </a:r>
          </a:p>
          <a:p>
            <a:pPr algn="ctr"/>
            <a:r>
              <a:rPr lang="en-US" altLang="ko-KR" dirty="0" smtClean="0"/>
              <a:t>Type of reaction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6618875" y="5229200"/>
            <a:ext cx="1841557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kinematics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3371" y="335142"/>
            <a:ext cx="137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Neutron : 1n</a:t>
            </a:r>
          </a:p>
          <a:p>
            <a:r>
              <a:rPr lang="en-US" altLang="ko-KR" dirty="0" smtClean="0"/>
              <a:t>Proton : 1H</a:t>
            </a:r>
          </a:p>
          <a:p>
            <a:r>
              <a:rPr lang="en-US" altLang="ko-KR" dirty="0" smtClean="0"/>
              <a:t>Deuteron : 2H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19060"/>
            <a:ext cx="5832648" cy="56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   (according to reaction products)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Rearrangement(transfer)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Fusion, capture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Fission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347711"/>
            <a:ext cx="5049539" cy="2798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347711"/>
            <a:ext cx="1713527" cy="137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908" y="5010302"/>
            <a:ext cx="1770484" cy="136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365" y="1317573"/>
            <a:ext cx="1971179" cy="14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2923"/>
            <a:ext cx="5668166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6300192" y="1366979"/>
            <a:ext cx="1872208" cy="14401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kinematics</a:t>
            </a:r>
          </a:p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45224"/>
            <a:ext cx="288647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8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19060"/>
            <a:ext cx="7128792" cy="61003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2951308"/>
            <a:ext cx="41764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2280" y="201520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6191668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Global 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6049"/>
            <a:ext cx="4782217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5508104" y="1636089"/>
            <a:ext cx="2880320" cy="72008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Global OMP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0112" y="2967334"/>
            <a:ext cx="3223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optical potential parameters</a:t>
            </a:r>
          </a:p>
          <a:p>
            <a:r>
              <a:rPr lang="en-US" altLang="ko-KR" dirty="0" smtClean="0"/>
              <a:t>from RIPL-3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p,n</a:t>
            </a:r>
            <a:r>
              <a:rPr lang="en-US" altLang="ko-KR" dirty="0" smtClean="0">
                <a:solidFill>
                  <a:srgbClr val="FF0000"/>
                </a:solidFill>
              </a:rPr>
              <a:t>, 2H, 3H, 4He projectiles)</a:t>
            </a:r>
          </a:p>
        </p:txBody>
      </p:sp>
    </p:spTree>
    <p:extLst>
      <p:ext uri="{BB962C8B-B14F-4D97-AF65-F5344CB8AC3E}">
        <p14:creationId xmlns:p14="http://schemas.microsoft.com/office/powerpoint/2010/main" val="47518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9655"/>
            <a:ext cx="5949113" cy="5790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1998917"/>
            <a:ext cx="2420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Various potential shapes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2474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optical potentials are fitted to experimental data.</a:t>
            </a:r>
          </a:p>
          <a:p>
            <a:r>
              <a:rPr lang="en-US" altLang="ko-KR" dirty="0" smtClean="0"/>
              <a:t>If experimental data is not available? </a:t>
            </a:r>
          </a:p>
          <a:p>
            <a:r>
              <a:rPr lang="en-US" altLang="ko-KR" dirty="0" smtClean="0"/>
              <a:t>Either use global optical potential or folding potential.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6" y="2204864"/>
            <a:ext cx="6887536" cy="3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620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NN interaction should be an effective interaction.</a:t>
            </a:r>
          </a:p>
          <a:p>
            <a:r>
              <a:rPr lang="en-US" altLang="ko-KR" dirty="0" smtClean="0"/>
              <a:t>M3Y or density-dependent M3Y interaction are commonly used.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5458"/>
            <a:ext cx="6306154" cy="4126331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7092280" y="947118"/>
            <a:ext cx="1512168" cy="195150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Folding 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136053"/>
            <a:ext cx="5514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 density profile from HFB-14 results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/>
              <a:t>(From RIPL-3)</a:t>
            </a:r>
          </a:p>
          <a:p>
            <a:r>
              <a:rPr lang="en-US" altLang="ko-KR" dirty="0" smtClean="0"/>
              <a:t>Or User input of density profile</a:t>
            </a:r>
          </a:p>
          <a:p>
            <a:r>
              <a:rPr lang="en-US" altLang="ko-KR" dirty="0" smtClean="0"/>
              <a:t>* Because of double folding, it requires density even for proton.</a:t>
            </a:r>
          </a:p>
        </p:txBody>
      </p:sp>
    </p:spTree>
    <p:extLst>
      <p:ext uri="{BB962C8B-B14F-4D97-AF65-F5344CB8AC3E}">
        <p14:creationId xmlns:p14="http://schemas.microsoft.com/office/powerpoint/2010/main" val="4095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89086"/>
            <a:ext cx="3951777" cy="384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20181" y="2712424"/>
            <a:ext cx="1656184" cy="15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74" y="784925"/>
            <a:ext cx="3446988" cy="1933145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7896317" y="1052736"/>
            <a:ext cx="1008112" cy="130343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Exp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9" y="3356992"/>
            <a:ext cx="3603705" cy="3053241"/>
          </a:xfrm>
          <a:prstGeom prst="rect">
            <a:avLst/>
          </a:prstGeom>
        </p:spPr>
      </p:pic>
      <p:sp>
        <p:nvSpPr>
          <p:cNvPr id="17" name="왼쪽 화살표 설명선 16"/>
          <p:cNvSpPr/>
          <p:nvPr/>
        </p:nvSpPr>
        <p:spPr>
          <a:xfrm>
            <a:off x="7963184" y="3645024"/>
            <a:ext cx="1008112" cy="218914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Fit</a:t>
            </a:r>
          </a:p>
          <a:p>
            <a:pPr algn="ctr"/>
            <a:r>
              <a:rPr lang="en-US" altLang="ko-KR" dirty="0" smtClean="0"/>
              <a:t>Elastic </a:t>
            </a:r>
          </a:p>
          <a:p>
            <a:pPr algn="ctr"/>
            <a:r>
              <a:rPr lang="en-US" altLang="ko-KR" dirty="0" smtClean="0"/>
              <a:t>OMP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245744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the moment</a:t>
            </a:r>
            <a:r>
              <a:rPr lang="en-US" altLang="ko-KR" dirty="0" smtClean="0">
                <a:solidFill>
                  <a:srgbClr val="FF0000"/>
                </a:solidFill>
              </a:rPr>
              <a:t>, no automatic update </a:t>
            </a:r>
            <a:r>
              <a:rPr lang="en-US" altLang="ko-KR" dirty="0" smtClean="0"/>
              <a:t>of parameter after fitting available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36780"/>
            <a:ext cx="4844341" cy="41455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0112" y="112474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 of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66572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From the energy and momentum, angular momentum conservation. </a:t>
            </a:r>
          </a:p>
          <a:p>
            <a:endParaRPr lang="en-US" altLang="ko-KR" dirty="0"/>
          </a:p>
          <a:p>
            <a:r>
              <a:rPr lang="en-US" altLang="ko-KR" dirty="0" smtClean="0"/>
              <a:t>If one measure the energy and angle distribution of projectile,</a:t>
            </a:r>
          </a:p>
          <a:p>
            <a:r>
              <a:rPr lang="en-US" altLang="ko-KR" dirty="0" smtClean="0"/>
              <a:t>One can get </a:t>
            </a:r>
            <a:r>
              <a:rPr lang="en-US" altLang="ko-KR" dirty="0" smtClean="0">
                <a:solidFill>
                  <a:srgbClr val="FF0000"/>
                </a:solidFill>
              </a:rPr>
              <a:t>energy and angular momentum of excited states.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Transferred energy.</a:t>
            </a:r>
            <a:endParaRPr lang="en-US" altLang="ko-KR" dirty="0"/>
          </a:p>
          <a:p>
            <a:r>
              <a:rPr lang="en-US" altLang="ko-KR" dirty="0" smtClean="0"/>
              <a:t>transferred orbital angular momentum 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3140968"/>
            <a:ext cx="1971179" cy="14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495" y="1124744"/>
            <a:ext cx="179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DWBA amplitude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2413844"/>
            <a:ext cx="649960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integrate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Entrance/exit channel distorted wave functions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Projectile-target transition coupling </a:t>
            </a:r>
          </a:p>
          <a:p>
            <a:r>
              <a:rPr lang="en-US" altLang="ko-KR" dirty="0"/>
              <a:t>     = </a:t>
            </a:r>
            <a:r>
              <a:rPr lang="en-US" altLang="ko-KR" dirty="0" smtClean="0"/>
              <a:t>(entrance/exit </a:t>
            </a:r>
            <a:r>
              <a:rPr lang="en-US" altLang="ko-KR" dirty="0"/>
              <a:t>channel bound state wave </a:t>
            </a:r>
            <a:r>
              <a:rPr lang="en-US" altLang="ko-KR" dirty="0" smtClean="0"/>
              <a:t>functions)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+ (interaction which can cause transition)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integrate with internal degrees of freedom.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One can multipole expand the coupling: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transferred orbital angular momentum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spin </a:t>
            </a:r>
            <a:r>
              <a:rPr lang="en-US" altLang="ko-KR" dirty="0"/>
              <a:t>angular </a:t>
            </a:r>
            <a:r>
              <a:rPr lang="en-US" altLang="ko-KR" dirty="0" smtClean="0"/>
              <a:t>momentum 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total angular momentum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J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95" y="1708854"/>
            <a:ext cx="7954485" cy="543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1023620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6136" y="10527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(reaction nature, time,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energy transfer)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668" y="4797152"/>
            <a:ext cx="78297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Direct Reaction : glancing contact, immediate separation,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near the nuclear surface, large impact parameter,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short time scale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strongly forward peaked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interact with only few nucleons  or nucleus as a collective whole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5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Collective excitation model 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Treat the excitation of a nucleus as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a transition from one collective state to another collective state.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|I M&gt; -&gt; |I’ M’&gt;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Rotational model or Vibrational model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3516184"/>
            <a:ext cx="3600400" cy="2843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234912"/>
            <a:ext cx="2905385" cy="34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r>
              <a:rPr lang="en-US" altLang="ko-KR" dirty="0" smtClean="0"/>
              <a:t>(2) Single particle excitation model: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Treat a nucleus as a bound state of core + valence.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Nuclear excitation = change of bound state wave function of valence particle.   </a:t>
            </a:r>
            <a:endParaRPr lang="en-US" altLang="ko-KR" dirty="0"/>
          </a:p>
          <a:p>
            <a:pPr marL="342900" indent="-342900">
              <a:buAutoNum type="arabicParenBoth"/>
            </a:pP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45051" y="2828867"/>
            <a:ext cx="3838916" cy="3002261"/>
            <a:chOff x="358474" y="2758654"/>
            <a:chExt cx="4069511" cy="3200471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8474" y="2758654"/>
              <a:ext cx="4069511" cy="3200471"/>
              <a:chOff x="387019" y="2758653"/>
              <a:chExt cx="4429187" cy="349319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87019" y="2758653"/>
                <a:ext cx="4371051" cy="3493198"/>
                <a:chOff x="387019" y="2758653"/>
                <a:chExt cx="4371051" cy="349319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302171"/>
                  <a:ext cx="534869" cy="7520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p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7948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02" y="869138"/>
            <a:ext cx="6624736" cy="37167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910172"/>
            <a:ext cx="3210373" cy="847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9857" y="4725506"/>
            <a:ext cx="4056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Rigid Rotor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deformation of a nucleus.</a:t>
            </a:r>
          </a:p>
          <a:p>
            <a:endParaRPr lang="en-US" altLang="ko-KR" dirty="0"/>
          </a:p>
          <a:p>
            <a:r>
              <a:rPr lang="en-US" altLang="ko-KR" dirty="0" smtClean="0"/>
              <a:t>Hamiltonian depends on the </a:t>
            </a:r>
          </a:p>
          <a:p>
            <a:r>
              <a:rPr lang="en-US" altLang="ko-KR" dirty="0" smtClean="0"/>
              <a:t>Collective angle coordinates.(Euler angle)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0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55" y="869139"/>
            <a:ext cx="4254247" cy="3423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89936"/>
            <a:ext cx="7668695" cy="704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9" y="5085184"/>
            <a:ext cx="7830643" cy="106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052736"/>
            <a:ext cx="347973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many cases, </a:t>
            </a:r>
          </a:p>
          <a:p>
            <a:r>
              <a:rPr lang="en-US" altLang="ko-KR" dirty="0" smtClean="0"/>
              <a:t>Axially symmetric deformed nuclei</a:t>
            </a:r>
          </a:p>
          <a:p>
            <a:r>
              <a:rPr lang="en-US" altLang="ko-KR" dirty="0" smtClean="0"/>
              <a:t>are  considered.</a:t>
            </a:r>
          </a:p>
          <a:p>
            <a:endParaRPr lang="en-US" altLang="ko-KR" dirty="0"/>
          </a:p>
          <a:p>
            <a:r>
              <a:rPr lang="en-US" altLang="ko-KR" dirty="0" smtClean="0"/>
              <a:t>Consider Rotation perpendicular to</a:t>
            </a:r>
          </a:p>
          <a:p>
            <a:r>
              <a:rPr lang="en-US" altLang="ko-KR" dirty="0" smtClean="0"/>
              <a:t>Symmetry axis. </a:t>
            </a:r>
          </a:p>
          <a:p>
            <a:endParaRPr lang="en-US" altLang="ko-KR" dirty="0"/>
          </a:p>
          <a:p>
            <a:r>
              <a:rPr lang="en-US" altLang="ko-KR" dirty="0" smtClean="0"/>
              <a:t>Angular momentum operator R </a:t>
            </a:r>
          </a:p>
          <a:p>
            <a:r>
              <a:rPr lang="en-US" altLang="ko-KR" dirty="0" smtClean="0"/>
              <a:t>For collective Rotation </a:t>
            </a:r>
          </a:p>
          <a:p>
            <a:r>
              <a:rPr lang="en-US" altLang="ko-KR" dirty="0" smtClean="0"/>
              <a:t>Acts on collective coordinates</a:t>
            </a:r>
          </a:p>
          <a:p>
            <a:r>
              <a:rPr lang="en-US" altLang="ko-KR" dirty="0" err="1" smtClean="0"/>
              <a:t>i.e</a:t>
            </a:r>
            <a:r>
              <a:rPr lang="en-US" altLang="ko-KR" dirty="0" smtClean="0"/>
              <a:t> Euler angle.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19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0" y="2350315"/>
            <a:ext cx="5849166" cy="809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86" y="1916832"/>
            <a:ext cx="60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Wave function of rigid rotor    (analogy of spherical harmonics)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7440" y="3393473"/>
            <a:ext cx="672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Omega = Euler angle between body-fixed z’-axis and laboratory z-axis.</a:t>
            </a:r>
          </a:p>
          <a:p>
            <a:endParaRPr lang="en-US" altLang="ko-KR" dirty="0"/>
          </a:p>
          <a:p>
            <a:r>
              <a:rPr lang="en-US" altLang="ko-KR" dirty="0" smtClean="0"/>
              <a:t>(two-fold degeneracy of clock-wise, counter-clock-wise rotation)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177"/>
            <a:ext cx="7240010" cy="400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98257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Rotational state is specified by I, M, 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6499" y="4653136"/>
            <a:ext cx="6348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Even-Even nuclei : intrinsic spin=0 </a:t>
            </a:r>
            <a:r>
              <a:rPr lang="en-US" altLang="ko-KR" dirty="0" smtClean="0">
                <a:sym typeface="Wingdings" panose="05000000000000000000" pitchFamily="2" charset="2"/>
              </a:rPr>
              <a:t> K=0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only even number of I are possible, I = 0,2,4…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Odd nuclei : K is integer or half-integer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 Rotational Band   I = K, K+1, K+2 … are possible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2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71633"/>
            <a:ext cx="5687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We have wave function of rigid rotor.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Excitation corresponds to changes of |IMK &gt; </a:t>
            </a:r>
            <a:r>
              <a:rPr lang="en-US" altLang="ko-KR" dirty="0" smtClean="0">
                <a:sym typeface="Wingdings" panose="05000000000000000000" pitchFamily="2" charset="2"/>
              </a:rPr>
              <a:t> |I’ M’ K’&gt;</a:t>
            </a:r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What makes the inelastic transition?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Change of distance between projectile-target surface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83568" y="2924944"/>
            <a:ext cx="4026017" cy="1728192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22" y="2531141"/>
            <a:ext cx="2562583" cy="6096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50" y="3246039"/>
            <a:ext cx="2429214" cy="5430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350" y="3951557"/>
            <a:ext cx="1962424" cy="10955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32222" y="5238195"/>
            <a:ext cx="3262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axial symmetric nuclei,</a:t>
            </a:r>
          </a:p>
          <a:p>
            <a:r>
              <a:rPr lang="en-US" altLang="ko-KR" dirty="0" smtClean="0"/>
              <a:t>Deformation length = R0*a_{q0} </a:t>
            </a:r>
            <a:endParaRPr lang="ko-KR" altLang="en-US" dirty="0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03" y="5294729"/>
            <a:ext cx="44767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39579" y="471867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Deformed potential 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964" y="5907648"/>
            <a:ext cx="1190791" cy="40010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081" y="6330876"/>
            <a:ext cx="1600423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09246" y="1052736"/>
            <a:ext cx="4026017" cy="1728192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677" y="858042"/>
            <a:ext cx="3524742" cy="5525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677" y="2059289"/>
            <a:ext cx="3978998" cy="503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88024" y="1632113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Multipole expansion of coupling interaction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0960" y="2954056"/>
            <a:ext cx="859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between channels ( comes from deformation of Coulomb and Nuclear)</a:t>
            </a:r>
            <a:endParaRPr lang="ko-KR" altLang="en-US" dirty="0"/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4" y="2291209"/>
            <a:ext cx="2299458" cy="49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106" y="3496516"/>
            <a:ext cx="6744641" cy="10669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8389" y="4513011"/>
            <a:ext cx="3305636" cy="504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638" y="5065538"/>
            <a:ext cx="7287642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5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68" y="1362469"/>
            <a:ext cx="7287642" cy="1028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82" y="2675323"/>
            <a:ext cx="8352928" cy="5787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30" y="3692596"/>
            <a:ext cx="7754432" cy="771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082" y="4464229"/>
            <a:ext cx="610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Reduced Coulomb transition probability</a:t>
            </a:r>
          </a:p>
          <a:p>
            <a:r>
              <a:rPr lang="en-US" altLang="ko-KR" dirty="0" smtClean="0"/>
              <a:t>May be obtained from electron scattering experiment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0" y="5235862"/>
            <a:ext cx="3658111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72" y="1196752"/>
            <a:ext cx="6782747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" y="2348880"/>
            <a:ext cx="7887801" cy="72400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60" y="3339333"/>
            <a:ext cx="8240275" cy="210531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2645" y="5444652"/>
            <a:ext cx="6296904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0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36363"/>
            <a:ext cx="2562583" cy="60968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72" y="1751261"/>
            <a:ext cx="2429214" cy="543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349" y="1474998"/>
            <a:ext cx="3343742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8" y="103636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in Q.M. </a:t>
            </a:r>
            <a:r>
              <a:rPr lang="en-US" altLang="ko-KR" dirty="0" smtClean="0">
                <a:sym typeface="Wingdings" panose="05000000000000000000" pitchFamily="2" charset="2"/>
              </a:rPr>
              <a:t> Oscillator or phonon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636912"/>
            <a:ext cx="621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one treat, parameter as operators with commutation relation.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3071762"/>
            <a:ext cx="2991267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4005064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Redefine, creation, annihilation operator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146" y="4374396"/>
            <a:ext cx="2896004" cy="11050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232" y="4595531"/>
            <a:ext cx="3791479" cy="7049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584" y="5661248"/>
            <a:ext cx="2372056" cy="74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5856" y="5805264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Hamiltonian of phonon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9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5013176"/>
            <a:ext cx="50751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Compound Reaction : slow, massive energy sharing,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involve all projectile + target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fusion, decay. Isotropic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thermal equilibrium,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independence hypothesis.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301208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666" y="1052736"/>
            <a:ext cx="3849518" cy="45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3530829"/>
            <a:ext cx="2160240" cy="1883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552" y="5733256"/>
            <a:ext cx="2523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Degeneracy is broken by </a:t>
            </a:r>
          </a:p>
          <a:p>
            <a:r>
              <a:rPr lang="en-US" altLang="ko-KR" dirty="0" err="1" smtClean="0"/>
              <a:t>anharmonic</a:t>
            </a:r>
            <a:r>
              <a:rPr lang="en-US" altLang="ko-KR" dirty="0" smtClean="0"/>
              <a:t> interactions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7298" y="4321496"/>
            <a:ext cx="5457190" cy="485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3888" y="3627786"/>
            <a:ext cx="447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are similar to Rotor model.</a:t>
            </a:r>
          </a:p>
          <a:p>
            <a:r>
              <a:rPr lang="en-US" altLang="ko-KR" dirty="0" smtClean="0"/>
              <a:t>Except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84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 calculation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2204864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the coupling between channels is weak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If several channels are strongly coupled 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Coupled channel</a:t>
            </a:r>
            <a:r>
              <a:rPr lang="en-US" altLang="ko-KR" dirty="0" smtClean="0"/>
              <a:t> calculation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7" y="1052736"/>
            <a:ext cx="3960440" cy="523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" y="790047"/>
            <a:ext cx="5161684" cy="4367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65358" y="256490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scattering case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645024"/>
            <a:ext cx="270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Spin/parity of excited state</a:t>
            </a:r>
          </a:p>
          <a:p>
            <a:r>
              <a:rPr lang="en-US" altLang="ko-KR" dirty="0" smtClean="0"/>
              <a:t>Excitation energy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540631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ReactionGUI</a:t>
            </a:r>
            <a:r>
              <a:rPr lang="en-US" altLang="ko-KR" dirty="0" smtClean="0"/>
              <a:t> use DWBA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Coupled Channel calculation can be done with FRESCO</a:t>
            </a:r>
          </a:p>
        </p:txBody>
      </p:sp>
    </p:spTree>
    <p:extLst>
      <p:ext uri="{BB962C8B-B14F-4D97-AF65-F5344CB8AC3E}">
        <p14:creationId xmlns:p14="http://schemas.microsoft.com/office/powerpoint/2010/main" val="8391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36780"/>
            <a:ext cx="587250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1490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length</a:t>
            </a:r>
          </a:p>
          <a:p>
            <a:r>
              <a:rPr lang="en-US" altLang="ko-KR" dirty="0" smtClean="0"/>
              <a:t>Is calculated </a:t>
            </a:r>
          </a:p>
          <a:p>
            <a:r>
              <a:rPr lang="en-US" altLang="ko-KR" dirty="0" smtClean="0"/>
              <a:t>With r0=1.2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159847"/>
            <a:ext cx="1143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052736"/>
            <a:ext cx="242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moment,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FF0000"/>
                </a:solidFill>
              </a:rPr>
              <a:t>Rotor Model</a:t>
            </a:r>
          </a:p>
          <a:p>
            <a:r>
              <a:rPr lang="en-US" altLang="ko-KR" dirty="0" smtClean="0"/>
              <a:t>Is available.</a:t>
            </a:r>
          </a:p>
          <a:p>
            <a:r>
              <a:rPr lang="en-US" altLang="ko-KR" dirty="0" smtClean="0"/>
              <a:t>(for collective excitation</a:t>
            </a:r>
          </a:p>
          <a:p>
            <a:r>
              <a:rPr lang="en-US" altLang="ko-KR" dirty="0" smtClean="0"/>
              <a:t>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4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69138"/>
            <a:ext cx="5241403" cy="563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2190" y="936780"/>
            <a:ext cx="3060432" cy="2275490"/>
            <a:chOff x="2087632" y="4033830"/>
            <a:chExt cx="3060432" cy="2275490"/>
          </a:xfrm>
        </p:grpSpPr>
        <p:sp>
          <p:nvSpPr>
            <p:cNvPr id="33" name="타원 32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46" name="타원 45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48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  <p:pic>
        <p:nvPicPr>
          <p:cNvPr id="50" name="그림 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4707865"/>
            <a:ext cx="3128380" cy="25142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3777024"/>
            <a:ext cx="3998476" cy="56228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04262"/>
            <a:ext cx="3001904" cy="30780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00" y="4653136"/>
            <a:ext cx="2063238" cy="115504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826062" y="1104479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=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.(cluster) excitation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0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6" name="그림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1844824"/>
            <a:ext cx="4187428" cy="3184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36688" y="936780"/>
            <a:ext cx="7047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One can introduce auxiliary optical potential for entrance/exit channel.</a:t>
            </a:r>
          </a:p>
          <a:p>
            <a:r>
              <a:rPr lang="en-US" altLang="ko-KR" dirty="0"/>
              <a:t>Then </a:t>
            </a:r>
            <a:r>
              <a:rPr lang="en-US" altLang="ko-KR" dirty="0" smtClean="0"/>
              <a:t>transition </a:t>
            </a:r>
            <a:r>
              <a:rPr lang="en-US" altLang="ko-KR" dirty="0"/>
              <a:t>potential becomes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2020" y="4149080"/>
            <a:ext cx="20070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cluster model,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valence particle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core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Interactions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Bound w.f.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8024" y="3501008"/>
            <a:ext cx="42158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Instead of using bound w.f.  as input,</a:t>
            </a:r>
          </a:p>
          <a:p>
            <a:r>
              <a:rPr lang="en-US" altLang="ko-KR" dirty="0" smtClean="0"/>
              <a:t>Typically, one provide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Binding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N,L,J of bound state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Binding energy or separation energy</a:t>
            </a:r>
          </a:p>
          <a:p>
            <a:r>
              <a:rPr lang="en-US" altLang="ko-KR" dirty="0" smtClean="0"/>
              <a:t>      and adjust depth of binding potential </a:t>
            </a:r>
          </a:p>
          <a:p>
            <a:r>
              <a:rPr lang="en-US" altLang="ko-KR" dirty="0" smtClean="0"/>
              <a:t>       (well depth prescription) </a:t>
            </a:r>
          </a:p>
          <a:p>
            <a:endParaRPr lang="en-US" altLang="ko-KR" dirty="0"/>
          </a:p>
          <a:p>
            <a:r>
              <a:rPr lang="en-US" altLang="ko-KR" dirty="0" smtClean="0"/>
              <a:t>Thus, instead of many-body wave function,</a:t>
            </a:r>
          </a:p>
          <a:p>
            <a:r>
              <a:rPr lang="en-US" altLang="ko-KR" dirty="0" smtClean="0"/>
              <a:t>Use a single particle wave function. </a:t>
            </a:r>
            <a:endParaRPr lang="ko-KR" altLang="en-US" dirty="0"/>
          </a:p>
        </p:txBody>
      </p:sp>
      <p:pic>
        <p:nvPicPr>
          <p:cNvPr id="54" name="그림 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0" y="2368567"/>
            <a:ext cx="3998476" cy="56228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3090216"/>
            <a:ext cx="3128380" cy="251429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5889466" y="1620420"/>
            <a:ext cx="2012950" cy="1469796"/>
            <a:chOff x="2087632" y="4033830"/>
            <a:chExt cx="3060432" cy="2275490"/>
          </a:xfrm>
        </p:grpSpPr>
        <p:sp>
          <p:nvSpPr>
            <p:cNvPr id="57" name="타원 56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69" name="타원 68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9" name="직선 연결선 58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71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67" name="그림 6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2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36780"/>
            <a:ext cx="7992590" cy="109552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l="19692"/>
          <a:stretch/>
        </p:blipFill>
        <p:spPr>
          <a:xfrm>
            <a:off x="4290518" y="4682198"/>
            <a:ext cx="4710396" cy="7446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70" y="2209842"/>
            <a:ext cx="3629532" cy="27054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298" y="2346188"/>
            <a:ext cx="3628836" cy="1282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004048" y="3876581"/>
            <a:ext cx="24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Spectroscopic amplitude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Spectroscopic factors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9868" y="594928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18042" y="5426848"/>
            <a:ext cx="380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 be exact, Anti-symmetry </a:t>
            </a:r>
          </a:p>
          <a:p>
            <a:r>
              <a:rPr lang="en-US" altLang="ko-KR" dirty="0" smtClean="0"/>
              <a:t>of wave function have to be considered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66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8019787" cy="5124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87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970782"/>
            <a:ext cx="6408712" cy="49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(according to position of reaction)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Peripheral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Grazing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4503560" cy="30293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6136" y="43279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(energy release)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Endothermic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941168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5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3" y="936780"/>
            <a:ext cx="6522165" cy="4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6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Asymptotic Normalization Coefficient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76872"/>
            <a:ext cx="6083755" cy="8750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1196752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the Separation energy and Coulomb interaction,</a:t>
            </a:r>
          </a:p>
          <a:p>
            <a:r>
              <a:rPr lang="en-US" altLang="ko-KR" dirty="0" smtClean="0"/>
              <a:t>At long distance separation, we can expect the overlap function </a:t>
            </a:r>
          </a:p>
          <a:p>
            <a:r>
              <a:rPr lang="en-US" altLang="ko-KR" dirty="0" smtClean="0"/>
              <a:t>Would be proportional to Whittaker function.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3429000"/>
            <a:ext cx="7488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Coefficient is called </a:t>
            </a:r>
            <a:r>
              <a:rPr lang="en-US" altLang="ko-KR" dirty="0" smtClean="0">
                <a:solidFill>
                  <a:srgbClr val="FF0000"/>
                </a:solidFill>
              </a:rPr>
              <a:t>ANC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It may be calculated from many-body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If we approximate overlap function as 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ANC ~ (spectroscopic amplitude)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*(normalized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 at large R )/(Whittaker function at large R)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~ (</a:t>
            </a:r>
            <a:r>
              <a:rPr lang="en-US" altLang="ko-KR" dirty="0"/>
              <a:t>spectroscopic amplitude</a:t>
            </a:r>
            <a:r>
              <a:rPr lang="en-US" altLang="ko-KR" dirty="0" smtClean="0"/>
              <a:t>) *(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ANC)</a:t>
            </a:r>
          </a:p>
        </p:txBody>
      </p:sp>
    </p:spTree>
    <p:extLst>
      <p:ext uri="{BB962C8B-B14F-4D97-AF65-F5344CB8AC3E}">
        <p14:creationId xmlns:p14="http://schemas.microsoft.com/office/powerpoint/2010/main" val="314065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39552" y="1196752"/>
            <a:ext cx="4143592" cy="3030202"/>
            <a:chOff x="35497" y="2758654"/>
            <a:chExt cx="4392488" cy="3230257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497" y="2758654"/>
              <a:ext cx="4392488" cy="3230257"/>
              <a:chOff x="35496" y="2758653"/>
              <a:chExt cx="4780710" cy="352570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5496" y="2758653"/>
                <a:ext cx="4722574" cy="3525708"/>
                <a:chOff x="35496" y="2758653"/>
                <a:chExt cx="4722574" cy="352570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2" name="Oval 34"/>
                <p:cNvSpPr>
                  <a:spLocks noChangeArrowheads="1"/>
                </p:cNvSpPr>
                <p:nvPr/>
              </p:nvSpPr>
              <p:spPr bwMode="auto">
                <a:xfrm rot="19428300">
                  <a:off x="35496" y="3799869"/>
                  <a:ext cx="4354827" cy="979174"/>
                </a:xfrm>
                <a:prstGeom prst="ellipse">
                  <a:avLst/>
                </a:prstGeom>
                <a:noFill/>
                <a:ln w="9525">
                  <a:solidFill>
                    <a:srgbClr val="CC00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23" name="Line 37"/>
                <p:cNvSpPr>
                  <a:spLocks noChangeShapeType="1"/>
                </p:cNvSpPr>
                <p:nvPr/>
              </p:nvSpPr>
              <p:spPr bwMode="auto">
                <a:xfrm flipH="1" flipV="1">
                  <a:off x="1875583" y="4533575"/>
                  <a:ext cx="2330866" cy="67301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23528" y="5847655"/>
                  <a:ext cx="1201041" cy="4367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sz="2000" dirty="0" smtClean="0"/>
                    <a:t>p=</a:t>
                  </a:r>
                  <a:r>
                    <a:rPr lang="en-US" altLang="ko-KR" sz="2000" dirty="0" err="1" smtClean="0"/>
                    <a:t>c+n</a:t>
                  </a:r>
                  <a:endParaRPr lang="en-US" altLang="ko-KR" sz="2000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023162"/>
                  <a:ext cx="449162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c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7744" y="4437112"/>
                  <a:ext cx="182857" cy="178286"/>
                </a:xfrm>
                <a:prstGeom prst="rect">
                  <a:avLst/>
                </a:prstGeom>
              </p:spPr>
            </p:pic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/>
          <p:cNvSpPr txBox="1"/>
          <p:nvPr/>
        </p:nvSpPr>
        <p:spPr>
          <a:xfrm>
            <a:off x="392592" y="899540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p(=</a:t>
            </a:r>
            <a:r>
              <a:rPr lang="en-US" altLang="ko-KR" dirty="0" err="1" smtClean="0"/>
              <a:t>c+n</a:t>
            </a:r>
            <a:r>
              <a:rPr lang="en-US" altLang="ko-KR" dirty="0" smtClean="0"/>
              <a:t>)+c’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c+t</a:t>
            </a:r>
            <a:r>
              <a:rPr lang="en-US" altLang="ko-KR" dirty="0" smtClean="0">
                <a:sym typeface="Wingdings" panose="05000000000000000000" pitchFamily="2" charset="2"/>
              </a:rPr>
              <a:t>(=</a:t>
            </a:r>
            <a:r>
              <a:rPr lang="en-US" altLang="ko-KR" dirty="0" err="1" smtClean="0">
                <a:sym typeface="Wingdings" panose="05000000000000000000" pitchFamily="2" charset="2"/>
              </a:rPr>
              <a:t>c’+n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227222" y="971200"/>
            <a:ext cx="3651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rearrangement, </a:t>
            </a:r>
          </a:p>
          <a:p>
            <a:r>
              <a:rPr lang="en-US" altLang="ko-KR" dirty="0" smtClean="0"/>
              <a:t>initial and final partition is different.  </a:t>
            </a:r>
            <a:endParaRPr lang="ko-KR" altLang="en-US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33" y="1969939"/>
            <a:ext cx="3698699" cy="79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6" y="4653978"/>
            <a:ext cx="3860123" cy="71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73111" y="2940620"/>
            <a:ext cx="2641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Channel Coupling </a:t>
            </a:r>
            <a:endParaRPr lang="en-US" altLang="ko-KR" dirty="0" smtClean="0"/>
          </a:p>
          <a:p>
            <a:r>
              <a:rPr lang="en-US" altLang="ko-KR" dirty="0" smtClean="0"/>
              <a:t>In Prior form  or Post form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0754" y="5439663"/>
            <a:ext cx="3530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Where V_{</a:t>
            </a:r>
            <a:r>
              <a:rPr lang="en-US" altLang="ko-KR" dirty="0" err="1" smtClean="0"/>
              <a:t>t,p</a:t>
            </a:r>
            <a:r>
              <a:rPr lang="en-US" altLang="ko-KR" dirty="0" smtClean="0"/>
              <a:t>} are binding potential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U_{cc’} are core-core potential </a:t>
            </a:r>
          </a:p>
          <a:p>
            <a:r>
              <a:rPr lang="en-US" altLang="ko-KR" dirty="0" smtClean="0"/>
              <a:t>U_{</a:t>
            </a:r>
            <a:r>
              <a:rPr lang="en-US" altLang="ko-KR" dirty="0" err="1" smtClean="0"/>
              <a:t>I,f</a:t>
            </a:r>
            <a:r>
              <a:rPr lang="en-US" altLang="ko-KR" dirty="0" smtClean="0"/>
              <a:t>} are optical potential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6894" y="4662571"/>
            <a:ext cx="405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Remnant term are small in many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Some pair interaction is a part of internal Hamiltonian of projectile or target.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3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8" y="2251847"/>
            <a:ext cx="8287915" cy="70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20" y="1052736"/>
            <a:ext cx="737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d,p</a:t>
            </a:r>
            <a:r>
              <a:rPr lang="en-US" altLang="ko-KR" dirty="0" smtClean="0"/>
              <a:t>) reaction case: </a:t>
            </a:r>
          </a:p>
          <a:p>
            <a:r>
              <a:rPr lang="en-US" altLang="ko-KR" dirty="0" smtClean="0"/>
              <a:t>In post form</a:t>
            </a:r>
            <a:endParaRPr lang="en-US" altLang="ko-KR" dirty="0"/>
          </a:p>
          <a:p>
            <a:r>
              <a:rPr lang="en-US" altLang="ko-KR" dirty="0" smtClean="0"/>
              <a:t>assume remnant correction is small </a:t>
            </a:r>
            <a:r>
              <a:rPr lang="en-US" altLang="ko-KR" dirty="0" smtClean="0">
                <a:sym typeface="Wingdings" panose="05000000000000000000" pitchFamily="2" charset="2"/>
              </a:rPr>
              <a:t> Coupling comes from V_{np}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8" y="3218073"/>
            <a:ext cx="8587991" cy="8928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2" y="4375805"/>
            <a:ext cx="8693394" cy="97142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2020" y="5562785"/>
            <a:ext cx="77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Zero range approximation </a:t>
            </a:r>
            <a:r>
              <a:rPr lang="en-US" altLang="ko-KR" dirty="0" smtClean="0"/>
              <a:t>:   </a:t>
            </a:r>
            <a:r>
              <a:rPr lang="en-US" altLang="ko-KR" dirty="0" err="1" smtClean="0"/>
              <a:t>V_pn</a:t>
            </a:r>
            <a:r>
              <a:rPr lang="en-US" altLang="ko-KR" dirty="0" smtClean="0"/>
              <a:t>(r)*</a:t>
            </a:r>
            <a:r>
              <a:rPr lang="en-US" altLang="ko-KR" dirty="0" err="1" smtClean="0"/>
              <a:t>phid</a:t>
            </a:r>
            <a:r>
              <a:rPr lang="en-US" altLang="ko-KR" dirty="0" smtClean="0"/>
              <a:t>(r) -&gt; D_0*delta(r)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85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as a spectroscopic tool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80787"/>
            <a:ext cx="3014095" cy="6552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787900" y="1223458"/>
            <a:ext cx="42845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Transfer reaction cross section is sensitive</a:t>
            </a:r>
          </a:p>
          <a:p>
            <a:r>
              <a:rPr lang="en-US" altLang="ko-KR" dirty="0" smtClean="0"/>
              <a:t>To the transferred angular momentum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(1) By analyzing angular distribution,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one can determine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the transferred orbital angular momentum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 quantum number of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states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(2) In a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picture,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one</a:t>
            </a:r>
            <a:r>
              <a:rPr lang="ko-KR" altLang="en-US" dirty="0" smtClean="0"/>
              <a:t> </a:t>
            </a:r>
            <a:r>
              <a:rPr lang="en-US" altLang="ko-KR" dirty="0"/>
              <a:t>can extract S.F. </a:t>
            </a:r>
            <a:r>
              <a:rPr lang="en-US" altLang="ko-KR" dirty="0" smtClean="0"/>
              <a:t> from experiments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Spectroscopic information</a:t>
            </a:r>
            <a:endParaRPr lang="ko-KR" altLang="en-US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2" y="1223458"/>
            <a:ext cx="4363064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5119844" cy="49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1" y="719060"/>
            <a:ext cx="6808706" cy="5760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1175" y="3717032"/>
            <a:ext cx="174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N, L, J of cluster state</a:t>
            </a:r>
          </a:p>
          <a:p>
            <a:endParaRPr lang="en-US" altLang="ko-KR" dirty="0"/>
          </a:p>
          <a:p>
            <a:r>
              <a:rPr lang="en-US" altLang="ko-KR" dirty="0" smtClean="0"/>
              <a:t>S.A. = spectroscopic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amplitude</a:t>
            </a:r>
          </a:p>
          <a:p>
            <a:endParaRPr lang="en-US" altLang="ko-KR" dirty="0"/>
          </a:p>
          <a:p>
            <a:r>
              <a:rPr lang="en-US" altLang="ko-KR" dirty="0" smtClean="0"/>
              <a:t>Post/prior 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3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59655"/>
            <a:ext cx="5523000" cy="59416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528" y="1772816"/>
            <a:ext cx="50405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3645024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84168" y="1166842"/>
            <a:ext cx="24506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Bound state </a:t>
            </a:r>
          </a:p>
          <a:p>
            <a:r>
              <a:rPr lang="en-US" altLang="ko-KR" dirty="0" smtClean="0"/>
              <a:t>Wave functions </a:t>
            </a:r>
          </a:p>
          <a:p>
            <a:r>
              <a:rPr lang="en-US" altLang="ko-KR" dirty="0" smtClean="0"/>
              <a:t>Are obtained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Well-depth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Prescription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Always check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Parameters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No automatic </a:t>
            </a:r>
          </a:p>
          <a:p>
            <a:r>
              <a:rPr lang="en-US" altLang="ko-KR" dirty="0" smtClean="0"/>
              <a:t>Determination</a:t>
            </a:r>
          </a:p>
          <a:p>
            <a:r>
              <a:rPr lang="en-US" altLang="ko-KR" dirty="0" smtClean="0"/>
              <a:t>Of potential parameter</a:t>
            </a:r>
          </a:p>
          <a:p>
            <a:r>
              <a:rPr lang="en-US" altLang="ko-KR" dirty="0" smtClean="0"/>
              <a:t>Is Available.</a:t>
            </a:r>
          </a:p>
          <a:p>
            <a:endParaRPr lang="en-US" altLang="ko-KR" dirty="0"/>
          </a:p>
          <a:p>
            <a:r>
              <a:rPr lang="en-US" altLang="ko-KR" dirty="0" smtClean="0"/>
              <a:t>One can export</a:t>
            </a:r>
          </a:p>
          <a:p>
            <a:r>
              <a:rPr lang="en-US" altLang="ko-KR" dirty="0" smtClean="0"/>
              <a:t>The result of DWBA</a:t>
            </a:r>
          </a:p>
          <a:p>
            <a:r>
              <a:rPr lang="en-US" altLang="ko-KR" dirty="0" smtClean="0"/>
              <a:t>Calculation </a:t>
            </a:r>
            <a:r>
              <a:rPr lang="en-US" altLang="ko-KR" dirty="0"/>
              <a:t>as a file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2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7561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Break up, CDCC, ADWA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936780"/>
            <a:ext cx="7272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Weakly bound nuclei :deuteron, Halo nuclei, nuclei near dripline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Large interaction cross section in nuclear collision at high energies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(</a:t>
            </a:r>
            <a:r>
              <a:rPr lang="en-US" altLang="ko-KR" dirty="0" smtClean="0">
                <a:sym typeface="Wingdings" panose="05000000000000000000" pitchFamily="2" charset="2"/>
              </a:rPr>
              <a:t>can be  interpreted as a large radius, 6He, 11Li, 14Be )</a:t>
            </a:r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Abnormal elastic cross section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en-US" altLang="ko-KR" dirty="0" smtClean="0">
                <a:sym typeface="Wingdings" panose="05000000000000000000" pitchFamily="2" charset="2"/>
              </a:rPr>
              <a:t> Disappearance of Fresnel peak near barrier energy)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Enhanced near-threshold breakup cross section in Coulomb dissociation experiments of neutron-halo nuclei.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Narrow </a:t>
            </a:r>
            <a:r>
              <a:rPr lang="en-US" altLang="ko-KR" dirty="0" smtClean="0"/>
              <a:t> momentum distributions of residues when fast nucleon is removed.</a:t>
            </a:r>
          </a:p>
        </p:txBody>
      </p:sp>
    </p:spTree>
    <p:extLst>
      <p:ext uri="{BB962C8B-B14F-4D97-AF65-F5344CB8AC3E}">
        <p14:creationId xmlns:p14="http://schemas.microsoft.com/office/powerpoint/2010/main" val="96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931451"/>
            <a:ext cx="5664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Here we only consider </a:t>
            </a:r>
            <a:r>
              <a:rPr lang="en-US" altLang="ko-KR" dirty="0" smtClean="0">
                <a:solidFill>
                  <a:srgbClr val="FF0000"/>
                </a:solidFill>
              </a:rPr>
              <a:t>direct </a:t>
            </a:r>
            <a:r>
              <a:rPr lang="en-US" altLang="ko-KR" dirty="0" smtClean="0"/>
              <a:t>reactions.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Direct reaction is an important tool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to study nuclear interaction, structure and astrophysics.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67544" y="2204864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 scattering:  average strength of  interaction, size of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scattering: Excited states (Energy, angular momentum, parity)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 reaction: spectroscopic information</a:t>
            </a:r>
          </a:p>
          <a:p>
            <a:r>
              <a:rPr lang="en-US" altLang="ko-KR" dirty="0" smtClean="0"/>
              <a:t>                      one-nucleon transfer: single particle level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two-nucleon transfer : correlation of two nucleons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0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8" y="1052736"/>
            <a:ext cx="7687515" cy="4536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2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69138"/>
            <a:ext cx="7847180" cy="50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W.f.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1" y="926443"/>
            <a:ext cx="5010849" cy="3210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819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218" y="1196752"/>
            <a:ext cx="3978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Unlike bound state wave function,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Continuum wave function does not</a:t>
            </a:r>
          </a:p>
          <a:p>
            <a:r>
              <a:rPr lang="en-US" altLang="ko-KR" dirty="0" smtClean="0"/>
              <a:t>Vanish at large distance.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Non-</a:t>
            </a:r>
            <a:r>
              <a:rPr lang="en-US" altLang="ko-KR" dirty="0" err="1" smtClean="0">
                <a:sym typeface="Wingdings" panose="05000000000000000000" pitchFamily="2" charset="2"/>
              </a:rPr>
              <a:t>normalizable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(Stable) Coupling is difficult to obtain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There are infinite number of energies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0000FF"/>
                </a:solidFill>
              </a:rPr>
              <a:t>Continuum discretization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(1) Pseudo States method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(2) Bin method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5" y="4310018"/>
            <a:ext cx="3998476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1988840"/>
            <a:ext cx="4486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7" y="808146"/>
            <a:ext cx="3486637" cy="2486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29000"/>
            <a:ext cx="7144747" cy="122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45597"/>
            <a:ext cx="7344800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81" y="1359314"/>
            <a:ext cx="511563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9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437" y="869138"/>
            <a:ext cx="603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CDCC describes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Elastic scattering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Breakup</a:t>
            </a:r>
          </a:p>
          <a:p>
            <a:r>
              <a:rPr lang="en-US" altLang="ko-KR" dirty="0" smtClean="0"/>
              <a:t>At the same time 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specify how the bin is prepared.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6134956" cy="289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3140968"/>
            <a:ext cx="26588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FRESCO </a:t>
            </a:r>
          </a:p>
          <a:p>
            <a:r>
              <a:rPr lang="en-US" altLang="ko-KR" dirty="0" smtClean="0"/>
              <a:t>Can compute </a:t>
            </a:r>
          </a:p>
          <a:p>
            <a:r>
              <a:rPr lang="en-US" altLang="ko-KR" dirty="0" smtClean="0"/>
              <a:t>CDCC </a:t>
            </a:r>
          </a:p>
          <a:p>
            <a:endParaRPr lang="en-US" altLang="ko-KR" dirty="0"/>
          </a:p>
          <a:p>
            <a:r>
              <a:rPr lang="en-US" altLang="ko-KR" dirty="0" smtClean="0"/>
              <a:t>Implementation of CDCC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ReactionGUI</a:t>
            </a:r>
            <a:r>
              <a:rPr lang="en-US" altLang="ko-KR" dirty="0" smtClean="0"/>
              <a:t> is planned.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842211"/>
            <a:ext cx="3391494" cy="287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032" y="1196752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 + 58Ni </a:t>
            </a:r>
          </a:p>
          <a:p>
            <a:r>
              <a:rPr lang="en-US" altLang="ko-KR" dirty="0" smtClean="0"/>
              <a:t>Elastic scattering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5" y="3573016"/>
            <a:ext cx="3219455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93305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6Li = alpha + 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085184"/>
            <a:ext cx="32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Importance of break up channels</a:t>
            </a:r>
          </a:p>
          <a:p>
            <a:r>
              <a:rPr lang="en-US" altLang="ko-KR" dirty="0" smtClean="0"/>
              <a:t>For weakly bound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73799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Halo or weakly bound nuclei , break up channel coupling is important.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 break up channel can affect transfer reaction.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can obtain the effects of breakup channels to transfer reaction </a:t>
            </a:r>
          </a:p>
          <a:p>
            <a:r>
              <a:rPr lang="en-US" altLang="ko-KR" dirty="0" smtClean="0"/>
              <a:t>By using </a:t>
            </a:r>
            <a:r>
              <a:rPr lang="en-US" altLang="ko-KR" dirty="0" smtClean="0">
                <a:solidFill>
                  <a:srgbClr val="0000FF"/>
                </a:solidFill>
              </a:rPr>
              <a:t>CDCC-BA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CDCC-BA = (coupled channel equations for </a:t>
            </a:r>
            <a:r>
              <a:rPr lang="en-US" altLang="ko-KR" dirty="0" err="1" smtClean="0"/>
              <a:t>elastic+break</a:t>
            </a:r>
            <a:r>
              <a:rPr lang="en-US" altLang="ko-KR" dirty="0" smtClean="0"/>
              <a:t> up channels)</a:t>
            </a:r>
          </a:p>
          <a:p>
            <a:r>
              <a:rPr lang="en-US" altLang="ko-KR" dirty="0" smtClean="0"/>
              <a:t>                         + DWBA for transfer channel.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Another way to include break up channels in transfer reaction is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0000FF"/>
                </a:solidFill>
              </a:rPr>
              <a:t>Adiabatic Distorted Wave Born Approximation</a:t>
            </a:r>
            <a:r>
              <a:rPr lang="en-US" altLang="ko-KR" dirty="0" smtClean="0"/>
              <a:t>          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0" y="3669797"/>
            <a:ext cx="7644970" cy="22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804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transfer reaction,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it is important to obtain  wave function in short range.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Optical potential only imply it gives good phase shift at large separation. </a:t>
            </a:r>
          </a:p>
          <a:p>
            <a:endParaRPr lang="en-US" altLang="ko-KR" dirty="0"/>
          </a:p>
          <a:p>
            <a:r>
              <a:rPr lang="en-US" altLang="ko-KR" dirty="0" smtClean="0"/>
              <a:t>      One needs a good approximation of full wave function in the range of interaction.     </a:t>
            </a:r>
          </a:p>
          <a:p>
            <a:r>
              <a:rPr lang="en-US" altLang="ko-KR" dirty="0" smtClean="0"/>
              <a:t>    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257" y="5559062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approximation:  slow process </a:t>
            </a:r>
            <a:r>
              <a:rPr lang="en-US" altLang="ko-KR" dirty="0" smtClean="0">
                <a:sym typeface="Wingdings" panose="05000000000000000000" pitchFamily="2" charset="2"/>
              </a:rPr>
              <a:t> frozen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81" y="4810301"/>
            <a:ext cx="6935168" cy="733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62" y="2577812"/>
            <a:ext cx="5048955" cy="800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3378024"/>
            <a:ext cx="4315427" cy="523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93" y="4027657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8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325.4593"/>
  <p:tag name="LATEXADDIN" val="\documentclass{article}&#10;\usepackage{amsmath}&#10;\pagestyle{empty}&#10;\begin{document}&#10;&#10;$\psi_\beta(R)$&#10;&#10;&#10;\end{document}"/>
  <p:tag name="IGUANATEXSIZE" val="20"/>
  <p:tag name="IGUANATEXCURSOR" val="9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477.315"/>
  <p:tag name="LATEXADDIN" val="\documentclass{article}&#10;\usepackage{amsmath}&#10;\pagestyle{empty}&#10;\begin{document}&#10;&#10;$V({\vec R},{\vec r})=U_{vt}({\vec r}_v)+U_{ct}({\vec r}_c)$&#10;&#10;&#10;\end{document}"/>
  <p:tag name="IGUANATEXSIZE" val="20"/>
  <p:tag name="IGUANATEXCURSOR" val="10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8.429"/>
  <p:tag name="ORIGINALWIDTH" val="1015.373"/>
  <p:tag name="LATEXADDIN" val="\documentclass{article}&#10;\usepackage{amsmath}&#10;\pagestyle{empty}&#10;\begin{document}&#10;&#10;\begin{eqnarray}&#10;{\vec r}_{vt}&amp;=&amp;{\vec R}+\frac{m_c}{m_p}{\vec r} \nonumber \\&#10;{\vec r}_{ct}&amp;=&amp;{\vec R}-\frac{m_v}{m_p}{\vec r} \nonumber &#10;\end{eqnarray}&#10;&#10;&#10;\end{document}"/>
  <p:tag name="IGUANATEXSIZE" val="20"/>
  <p:tag name="IGUANATEXCURSOR" val="1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29.2088"/>
  <p:tag name="LATEXADDIN" val="\documentclass{article}&#10;\usepackage{amsmath}&#10;\pagestyle{empty}&#10;\begin{document}&#10;&#10;$\psi_\alpha(R)$&#10;&#10;&#10;\end{document}"/>
  <p:tag name="IGUANATEXSIZE" val="20"/>
  <p:tag name="IGUANATEXCURSOR" val="9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6.7304"/>
  <p:tag name="ORIGINALWIDTH" val="2060.742"/>
  <p:tag name="LATEXADDIN" val="\documentclass{article}&#10;\usepackage{amsmath}&#10;\pagestyle{empty}&#10;\begin{document}&#10;&#10;$W({\vec R},{\vec r})=V_{vt}({\vec r}_v)+V_{ct}({\vec r}_c)-U_{opt}(R)$&#10;&#10;&#10;\end{document}"/>
  <p:tag name="IGUANATEXSIZE" val="20"/>
  <p:tag name="IGUANATEXCURSOR" val="8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89.9887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1814.773"/>
  <p:tag name="LATEXADDIN" val="\documentclass{article}&#10;\usepackage{amsmath}&#10;\pagestyle{empty}&#10;\begin{document}&#10;&#10;$H=H_i+T_i+V_i=H_j+T_j+V_j$&#10;&#10;&#10;\end{document}"/>
  <p:tag name="IGUANATEXSIZE" val="20"/>
  <p:tag name="IGUANATEXCURSOR" val="10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4597"/>
  <p:tag name="ORIGINALWIDTH" val="1483.315"/>
  <p:tag name="LATEXADDIN" val="\documentclass{article}&#10;\usepackage{amsmath}&#10;\pagestyle{empty}&#10;\begin{document}&#10;&#10;$$ \left(\frac{d\sigma}{d\Omega}\right)_{exp}&#10;   = S \left(\frac{d\sigma}{d\Omega}\right)_{DWBA}&#10;$$&#10;&#10;&#10;\end{document}"/>
  <p:tag name="IGUANATEXSIZE" val="20"/>
  <p:tag name="IGUANATEXCURSOR" val="17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98.8751"/>
  <p:tag name="LATEXADDIN" val="\documentclass{article}&#10;\usepackage{amsmath}&#10;\pagestyle{empty}&#10;\begin{document}&#10;&#10;$V_i=V_i(R_i,\xi_{pi},\xi_{ti})$&#10;&#10;&#10;\end{document}"/>
  <p:tag name="IGUANATEXSIZE" val="20"/>
  <p:tag name="IGUANATEXCURSOR" val="1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54.368"/>
  <p:tag name="LATEXADDIN" val="\documentclass{article}&#10;\usepackage{amsmath}&#10;\pagestyle{empty}&#10;\begin{document}&#10;&#10;$V_j=V_j(R_j,\xi_{pj},\xi_{tj})$&#10;&#10;&#10;\end{document}"/>
  <p:tag name="IGUANATEXSIZE" val="20"/>
  <p:tag name="IGUANATEXCURSOR" val="1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32457</TotalTime>
  <Words>4341</Words>
  <Application>Microsoft Office PowerPoint</Application>
  <PresentationFormat>화면 슬라이드 쇼(4:3)</PresentationFormat>
  <Paragraphs>913</Paragraphs>
  <Slides>121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30" baseType="lpstr">
      <vt:lpstr>Cordia New</vt:lpstr>
      <vt:lpstr>HY견고딕</vt:lpstr>
      <vt:lpstr>굴림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Kinematics 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PowerPoint 프레젠테이션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Reaction Channel equation</vt:lpstr>
      <vt:lpstr>Coupled Reaction Channel equation</vt:lpstr>
      <vt:lpstr>Coupled Reaction Channel equation</vt:lpstr>
      <vt:lpstr>Coupled Reaction Channel equation</vt:lpstr>
      <vt:lpstr>Coupled Reaction Channel equation</vt:lpstr>
      <vt:lpstr>DWBA</vt:lpstr>
      <vt:lpstr>DWBA</vt:lpstr>
      <vt:lpstr>DWBA</vt:lpstr>
      <vt:lpstr>DWBA</vt:lpstr>
      <vt:lpstr>DWBA</vt:lpstr>
      <vt:lpstr>PowerPoint 프레젠테이션</vt:lpstr>
      <vt:lpstr>Elastic scattering</vt:lpstr>
      <vt:lpstr>Optical potential </vt:lpstr>
      <vt:lpstr>Optical potential </vt:lpstr>
      <vt:lpstr>Optical potential </vt:lpstr>
      <vt:lpstr>Optical potential </vt:lpstr>
      <vt:lpstr>ReactionGUI code</vt:lpstr>
      <vt:lpstr>ReactionGUI code</vt:lpstr>
      <vt:lpstr>ReactionGUI code</vt:lpstr>
      <vt:lpstr>ReactionGUI code</vt:lpstr>
      <vt:lpstr>ReactionGUI code</vt:lpstr>
      <vt:lpstr>ReactionGUI code</vt:lpstr>
      <vt:lpstr>Global optical potential</vt:lpstr>
      <vt:lpstr>ReactionGUI code</vt:lpstr>
      <vt:lpstr>Double Folding potential</vt:lpstr>
      <vt:lpstr>Double Folding potential</vt:lpstr>
      <vt:lpstr>Fitting OMP</vt:lpstr>
      <vt:lpstr>Fitting OMP</vt:lpstr>
      <vt:lpstr>Inelastic scattering</vt:lpstr>
      <vt:lpstr>Inelastic scattering</vt:lpstr>
      <vt:lpstr>Inelastic scattering</vt:lpstr>
      <vt:lpstr>Inelastic scattering</vt:lpstr>
      <vt:lpstr>Collective Rotation model</vt:lpstr>
      <vt:lpstr>Collective Rotation model</vt:lpstr>
      <vt:lpstr>Collective Rotation model</vt:lpstr>
      <vt:lpstr>Collective Rotation model</vt:lpstr>
      <vt:lpstr>Collective Rotation model</vt:lpstr>
      <vt:lpstr>Collective Rotation model</vt:lpstr>
      <vt:lpstr>Collective Rotation model</vt:lpstr>
      <vt:lpstr>Collective Vibration model</vt:lpstr>
      <vt:lpstr>Collective Vibration model</vt:lpstr>
      <vt:lpstr>Coupled Channel calculation</vt:lpstr>
      <vt:lpstr>ReactionGUI for collective inelastic scattering</vt:lpstr>
      <vt:lpstr>ReactionGUI for collective inelastic scattering</vt:lpstr>
      <vt:lpstr>ReactionGUI for collective inelastic scattering</vt:lpstr>
      <vt:lpstr>Inelastic scattering (cluster model)</vt:lpstr>
      <vt:lpstr>Inelastic scattering (cluster model)</vt:lpstr>
      <vt:lpstr>Overlap function</vt:lpstr>
      <vt:lpstr>Overlap function</vt:lpstr>
      <vt:lpstr>How many node for cluster? </vt:lpstr>
      <vt:lpstr>How many node for cluster? </vt:lpstr>
      <vt:lpstr>Asymptotic Normalization Coefficient</vt:lpstr>
      <vt:lpstr>Transfer Reaction</vt:lpstr>
      <vt:lpstr>Transfer Reaction</vt:lpstr>
      <vt:lpstr>Transfer Reaction as a spectroscopic tool</vt:lpstr>
      <vt:lpstr>Transfer Reaction in ReactionGUI</vt:lpstr>
      <vt:lpstr>Transfer Reaction in ReactionGUI</vt:lpstr>
      <vt:lpstr>Transfer Reaction in ReactionGUI</vt:lpstr>
      <vt:lpstr>PowerPoint 프레젠테이션</vt:lpstr>
      <vt:lpstr>Weakly bound nuclei </vt:lpstr>
      <vt:lpstr>Weakly bound nuclei </vt:lpstr>
      <vt:lpstr>Break up </vt:lpstr>
      <vt:lpstr>Continuum W.f.</vt:lpstr>
      <vt:lpstr>Continuum discretization</vt:lpstr>
      <vt:lpstr>Continuum discretization</vt:lpstr>
      <vt:lpstr>CDCC</vt:lpstr>
      <vt:lpstr>CDCC</vt:lpstr>
      <vt:lpstr>CDCC</vt:lpstr>
      <vt:lpstr>ADWA for transfer reaction</vt:lpstr>
      <vt:lpstr>ADWA for transfer reaction</vt:lpstr>
      <vt:lpstr>ADWA</vt:lpstr>
      <vt:lpstr>ADWA</vt:lpstr>
      <vt:lpstr>PowerPoint 프레젠테이션</vt:lpstr>
      <vt:lpstr>Knockout in Eikonal approximation</vt:lpstr>
      <vt:lpstr>Knockout in Eikonal approximation</vt:lpstr>
      <vt:lpstr>Knockout in Eikonal approximation</vt:lpstr>
      <vt:lpstr>Knockout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ReactionGUI with MOMDIS</vt:lpstr>
      <vt:lpstr>ReactionGUI with MOMDIS</vt:lpstr>
      <vt:lpstr>Fusion reaction</vt:lpstr>
      <vt:lpstr>Fusion reaction</vt:lpstr>
      <vt:lpstr>Fusion reaction</vt:lpstr>
      <vt:lpstr>Fusion reaction</vt:lpstr>
      <vt:lpstr>Fusion reaction</vt:lpstr>
      <vt:lpstr>Fusion reaction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User</cp:lastModifiedBy>
  <cp:revision>762</cp:revision>
  <cp:lastPrinted>2019-03-25T07:50:09Z</cp:lastPrinted>
  <dcterms:created xsi:type="dcterms:W3CDTF">2013-07-10T02:34:07Z</dcterms:created>
  <dcterms:modified xsi:type="dcterms:W3CDTF">2021-02-23T06:25:03Z</dcterms:modified>
</cp:coreProperties>
</file>